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7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5" r:id="rId70"/>
    <p:sldId id="324"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78"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F073758-E0C4-4F91-900F-A478DB162339}" type="datetimeFigureOut">
              <a:rPr lang="en-US" smtClean="0"/>
              <a:pPr/>
              <a:t>4/20/2011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4BA7FB-260E-4515-810D-55EFD532466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073758-E0C4-4F91-900F-A478DB162339}"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BA7FB-260E-4515-810D-55EFD53246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073758-E0C4-4F91-900F-A478DB162339}"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BA7FB-260E-4515-810D-55EFD53246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F073758-E0C4-4F91-900F-A478DB162339}"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BA7FB-260E-4515-810D-55EFD532466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073758-E0C4-4F91-900F-A478DB162339}" type="datetimeFigureOut">
              <a:rPr lang="en-US" smtClean="0"/>
              <a:pPr/>
              <a:t>4/20/2011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04BA7FB-260E-4515-810D-55EFD53246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073758-E0C4-4F91-900F-A478DB162339}"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BA7FB-260E-4515-810D-55EFD532466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F073758-E0C4-4F91-900F-A478DB162339}" type="datetimeFigureOut">
              <a:rPr lang="en-US" smtClean="0"/>
              <a:pPr/>
              <a:t>4/20/2011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BA7FB-260E-4515-810D-55EFD532466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073758-E0C4-4F91-900F-A478DB162339}" type="datetimeFigureOut">
              <a:rPr lang="en-US" smtClean="0"/>
              <a:pPr/>
              <a:t>4/20/2011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BA7FB-260E-4515-810D-55EFD53246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73758-E0C4-4F91-900F-A478DB162339}" type="datetimeFigureOut">
              <a:rPr lang="en-US" smtClean="0"/>
              <a:pPr/>
              <a:t>4/20/2011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BA7FB-260E-4515-810D-55EFD53246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073758-E0C4-4F91-900F-A478DB162339}"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BA7FB-260E-4515-810D-55EFD532466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073758-E0C4-4F91-900F-A478DB162339}" type="datetimeFigureOut">
              <a:rPr lang="en-US" smtClean="0"/>
              <a:pPr/>
              <a:t>4/20/2011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04BA7FB-260E-4515-810D-55EFD532466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F073758-E0C4-4F91-900F-A478DB162339}" type="datetimeFigureOut">
              <a:rPr lang="en-US" smtClean="0"/>
              <a:pPr/>
              <a:t>4/20/2011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4BA7FB-260E-4515-810D-55EFD53246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429000"/>
            <a:ext cx="6400800" cy="1600200"/>
          </a:xfrm>
        </p:spPr>
        <p:txBody>
          <a:bodyPr>
            <a:normAutofit/>
          </a:bodyPr>
          <a:lstStyle/>
          <a:p>
            <a:r>
              <a:rPr lang="en-US" sz="4000" b="1" dirty="0" smtClean="0"/>
              <a:t>7</a:t>
            </a:r>
            <a:r>
              <a:rPr lang="en-US" sz="4000" b="1" baseline="30000" dirty="0" smtClean="0"/>
              <a:t>th</a:t>
            </a:r>
            <a:r>
              <a:rPr lang="en-US" sz="4000" b="1" dirty="0" smtClean="0"/>
              <a:t> Grade Reading</a:t>
            </a:r>
            <a:endParaRPr lang="en-US" sz="4000" b="1" dirty="0"/>
          </a:p>
        </p:txBody>
      </p:sp>
      <p:sp>
        <p:nvSpPr>
          <p:cNvPr id="2" name="Title 1"/>
          <p:cNvSpPr>
            <a:spLocks noGrp="1"/>
          </p:cNvSpPr>
          <p:nvPr>
            <p:ph type="ctrTitle"/>
          </p:nvPr>
        </p:nvSpPr>
        <p:spPr/>
        <p:txBody>
          <a:bodyPr>
            <a:noAutofit/>
          </a:bodyPr>
          <a:lstStyle/>
          <a:p>
            <a:r>
              <a:rPr lang="en-US" sz="4800" b="1" dirty="0" smtClean="0"/>
              <a:t>Collection 5- Worlds of Words:</a:t>
            </a:r>
            <a:br>
              <a:rPr lang="en-US" sz="4800" b="1" dirty="0" smtClean="0"/>
            </a:br>
            <a:r>
              <a:rPr lang="en-US" sz="4800" b="1" dirty="0" smtClean="0"/>
              <a:t>Prose and Poetry</a:t>
            </a:r>
            <a:endParaRPr lang="en-US"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“Amigo Brothers” pgs. 486-493</a:t>
            </a:r>
          </a:p>
          <a:p>
            <a:r>
              <a:rPr lang="en-US" dirty="0" smtClean="0"/>
              <a:t>As you read, complete the Venn diagram to help identify the ways in which Felix and Antonio are alike and different</a:t>
            </a:r>
          </a:p>
          <a:p>
            <a:r>
              <a:rPr lang="en-US" dirty="0" smtClean="0"/>
              <a:t>After you read, complete comprehension worksheet and vocabulary development worksheet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914400"/>
          </a:xfrm>
        </p:spPr>
        <p:txBody>
          <a:bodyPr/>
          <a:lstStyle/>
          <a:p>
            <a:r>
              <a:rPr lang="en-US" dirty="0" smtClean="0"/>
              <a:t>Before you read</a:t>
            </a:r>
            <a:endParaRPr lang="en-US" dirty="0"/>
          </a:p>
        </p:txBody>
      </p:sp>
      <p:sp>
        <p:nvSpPr>
          <p:cNvPr id="3" name="Content Placeholder 2"/>
          <p:cNvSpPr>
            <a:spLocks noGrp="1"/>
          </p:cNvSpPr>
          <p:nvPr>
            <p:ph sz="quarter" idx="1"/>
          </p:nvPr>
        </p:nvSpPr>
        <p:spPr>
          <a:xfrm>
            <a:off x="228600" y="1143000"/>
            <a:ext cx="8763000" cy="5410200"/>
          </a:xfrm>
        </p:spPr>
        <p:txBody>
          <a:bodyPr/>
          <a:lstStyle/>
          <a:p>
            <a:r>
              <a:rPr lang="en-US" dirty="0" smtClean="0"/>
              <a:t>Informational Text- “Right Hook-Left Hook” a link to “Amigo Brothers”</a:t>
            </a:r>
          </a:p>
          <a:p>
            <a:r>
              <a:rPr lang="en-US" dirty="0" smtClean="0"/>
              <a:t>Reading Skills- Analyze comparison-and-contrast text structure</a:t>
            </a:r>
          </a:p>
          <a:p>
            <a:r>
              <a:rPr lang="en-US" dirty="0" smtClean="0"/>
              <a:t>Reading Skills Focus- Compare and Contrast Text Structure</a:t>
            </a:r>
          </a:p>
          <a:p>
            <a:pPr lvl="1"/>
            <a:r>
              <a:rPr lang="en-US" dirty="0" smtClean="0"/>
              <a:t>Comparing- looking for similarities</a:t>
            </a:r>
          </a:p>
          <a:p>
            <a:pPr lvl="1"/>
            <a:r>
              <a:rPr lang="en-US" dirty="0" smtClean="0"/>
              <a:t>Contrasting- looking for differences</a:t>
            </a:r>
          </a:p>
          <a:p>
            <a:pPr lvl="1"/>
            <a:r>
              <a:rPr lang="en-US" dirty="0" smtClean="0"/>
              <a:t>Writers who want to present two sides of an issue often use a compare and contrast pattern to organize their material</a:t>
            </a:r>
          </a:p>
          <a:p>
            <a:pPr lvl="1"/>
            <a:r>
              <a:rPr lang="en-US" dirty="0" smtClean="0"/>
              <a:t>2 Organizational Patterns</a:t>
            </a:r>
          </a:p>
          <a:p>
            <a:pPr lvl="2"/>
            <a:r>
              <a:rPr lang="en-US" dirty="0" smtClean="0"/>
              <a:t>Point-by-Point Pattern- moves back and forth between subjects being compared, discussing one feature of each subject at a time</a:t>
            </a:r>
          </a:p>
          <a:p>
            <a:pPr lvl="2"/>
            <a:r>
              <a:rPr lang="en-US" dirty="0" smtClean="0"/>
              <a:t>Block Pattern- covers all the points of comparison for the first subject, then all the points of comparison for the second subject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“Right Hook – Left Hook” pg. 497</a:t>
            </a:r>
          </a:p>
          <a:p>
            <a:r>
              <a:rPr lang="en-US" dirty="0" smtClean="0"/>
              <a:t>As you read, complete the block method chart listing the views of each subject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808038"/>
          </a:xfrm>
        </p:spPr>
        <p:txBody>
          <a:bodyPr>
            <a:normAutofit/>
          </a:bodyPr>
          <a:lstStyle/>
          <a:p>
            <a:r>
              <a:rPr lang="en-US" dirty="0" smtClean="0"/>
              <a:t>Before you read</a:t>
            </a:r>
            <a:endParaRPr lang="en-US" dirty="0"/>
          </a:p>
        </p:txBody>
      </p:sp>
      <p:sp>
        <p:nvSpPr>
          <p:cNvPr id="3" name="Content Placeholder 2"/>
          <p:cNvSpPr>
            <a:spLocks noGrp="1"/>
          </p:cNvSpPr>
          <p:nvPr>
            <p:ph sz="quarter" idx="1"/>
          </p:nvPr>
        </p:nvSpPr>
        <p:spPr>
          <a:xfrm>
            <a:off x="228600" y="1219200"/>
            <a:ext cx="8610600" cy="5410200"/>
          </a:xfrm>
        </p:spPr>
        <p:txBody>
          <a:bodyPr/>
          <a:lstStyle/>
          <a:p>
            <a:r>
              <a:rPr lang="en-US" dirty="0" smtClean="0"/>
              <a:t>“Barrio Boy” by Ernesto Galarza</a:t>
            </a:r>
          </a:p>
          <a:p>
            <a:r>
              <a:rPr lang="en-US" dirty="0" smtClean="0"/>
              <a:t>About the author</a:t>
            </a:r>
          </a:p>
          <a:p>
            <a:pPr lvl="1"/>
            <a:r>
              <a:rPr lang="en-US" dirty="0" smtClean="0"/>
              <a:t>Abandoned everything he knew when he came to the US; discovered that education was the key to making sense to his new life; became a teacher; best remembered for “Barrio Boy”</a:t>
            </a:r>
          </a:p>
          <a:p>
            <a:r>
              <a:rPr lang="en-US" dirty="0" smtClean="0"/>
              <a:t>Literary &amp; Reading Skills</a:t>
            </a:r>
          </a:p>
          <a:p>
            <a:pPr lvl="1"/>
            <a:r>
              <a:rPr lang="en-US" dirty="0" smtClean="0"/>
              <a:t>Analyze characteristics of different forms of prose including biography and autobiography; distinguish between fact and opinion</a:t>
            </a:r>
          </a:p>
          <a:p>
            <a:r>
              <a:rPr lang="en-US" dirty="0" smtClean="0"/>
              <a:t>Literary Focus- Autobiography and Biography: Who’s Telling?</a:t>
            </a:r>
          </a:p>
          <a:p>
            <a:pPr lvl="1"/>
            <a:r>
              <a:rPr lang="en-US" dirty="0" smtClean="0"/>
              <a:t>Autobiography- story of a person’s life written by that very person</a:t>
            </a:r>
          </a:p>
          <a:p>
            <a:pPr lvl="1"/>
            <a:r>
              <a:rPr lang="en-US" dirty="0" smtClean="0"/>
              <a:t>Biography- a story of a person’s life written by another person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dirty="0" smtClean="0"/>
              <a:t>Before you read, cont.</a:t>
            </a:r>
            <a:endParaRPr lang="en-US" dirty="0"/>
          </a:p>
        </p:txBody>
      </p:sp>
      <p:sp>
        <p:nvSpPr>
          <p:cNvPr id="3" name="Content Placeholder 2"/>
          <p:cNvSpPr>
            <a:spLocks noGrp="1"/>
          </p:cNvSpPr>
          <p:nvPr>
            <p:ph sz="quarter" idx="1"/>
          </p:nvPr>
        </p:nvSpPr>
        <p:spPr>
          <a:xfrm>
            <a:off x="609600" y="1447800"/>
            <a:ext cx="7772400" cy="4572000"/>
          </a:xfrm>
        </p:spPr>
        <p:txBody>
          <a:bodyPr/>
          <a:lstStyle/>
          <a:p>
            <a:r>
              <a:rPr lang="en-US" dirty="0" smtClean="0"/>
              <a:t>Reading Skills Focus- Distinguishing Fact from Opinion</a:t>
            </a:r>
          </a:p>
          <a:p>
            <a:pPr lvl="1"/>
            <a:r>
              <a:rPr lang="en-US" dirty="0" smtClean="0"/>
              <a:t>Fact- is a statement that can be proven true</a:t>
            </a:r>
          </a:p>
          <a:p>
            <a:pPr lvl="1"/>
            <a:r>
              <a:rPr lang="en-US" dirty="0" smtClean="0"/>
              <a:t>Opinion- a personal feeling or belief, can’t be proven true </a:t>
            </a:r>
            <a:r>
              <a:rPr lang="en-US" smtClean="0"/>
              <a:t>or false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Reassuring- comforting</a:t>
            </a:r>
          </a:p>
          <a:p>
            <a:r>
              <a:rPr lang="en-US" dirty="0" smtClean="0"/>
              <a:t>Contraption- strange machine or gadget</a:t>
            </a:r>
          </a:p>
          <a:p>
            <a:r>
              <a:rPr lang="en-US" dirty="0" smtClean="0"/>
              <a:t>Assured- promised confidently</a:t>
            </a:r>
          </a:p>
          <a:p>
            <a:r>
              <a:rPr lang="en-US" dirty="0" smtClean="0"/>
              <a:t>Formidable- awe-inspiring; impressive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Getting our cat Frisky into a carrying case seemed like a ____ task.</a:t>
            </a:r>
          </a:p>
          <a:p>
            <a:r>
              <a:rPr lang="en-US" dirty="0" smtClean="0"/>
              <a:t>We didn’t think Frisky would be eager to jump into that ____.</a:t>
            </a:r>
          </a:p>
          <a:p>
            <a:r>
              <a:rPr lang="en-US" dirty="0" smtClean="0"/>
              <a:t>To calm Frisky, we spoke in ___ voices.</a:t>
            </a:r>
          </a:p>
          <a:p>
            <a:r>
              <a:rPr lang="en-US" dirty="0" smtClean="0"/>
              <a:t>Finally, we ___ ourselves that Frisky would be fine in the carrying case.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“Barrio Boy” pgs. 501-503</a:t>
            </a:r>
          </a:p>
          <a:p>
            <a:r>
              <a:rPr lang="en-US" dirty="0" smtClean="0"/>
              <a:t>As you read, complete Fact or Opinion worksheet</a:t>
            </a:r>
          </a:p>
          <a:p>
            <a:r>
              <a:rPr lang="en-US" dirty="0" smtClean="0"/>
              <a:t>After you read, complete a-e in reading check box on page 505 (write on the back of Fact or Opinion worksheet)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762000"/>
          </a:xfrm>
        </p:spPr>
        <p:txBody>
          <a:bodyPr/>
          <a:lstStyle/>
          <a:p>
            <a:r>
              <a:rPr lang="en-US" dirty="0" smtClean="0"/>
              <a:t>Before you read</a:t>
            </a:r>
            <a:endParaRPr lang="en-US" dirty="0"/>
          </a:p>
        </p:txBody>
      </p:sp>
      <p:sp>
        <p:nvSpPr>
          <p:cNvPr id="3" name="Content Placeholder 2"/>
          <p:cNvSpPr>
            <a:spLocks noGrp="1"/>
          </p:cNvSpPr>
          <p:nvPr>
            <p:ph sz="quarter" idx="1"/>
          </p:nvPr>
        </p:nvSpPr>
        <p:spPr>
          <a:xfrm>
            <a:off x="304800" y="838200"/>
            <a:ext cx="8534400" cy="5638800"/>
          </a:xfrm>
        </p:spPr>
        <p:txBody>
          <a:bodyPr>
            <a:normAutofit fontScale="92500" lnSpcReduction="10000"/>
          </a:bodyPr>
          <a:lstStyle/>
          <a:p>
            <a:r>
              <a:rPr lang="en-US" dirty="0" smtClean="0"/>
              <a:t>“Song of the Trees” by Mildred D. Taylor</a:t>
            </a:r>
          </a:p>
          <a:p>
            <a:r>
              <a:rPr lang="en-US" dirty="0" smtClean="0"/>
              <a:t>Background</a:t>
            </a:r>
          </a:p>
          <a:p>
            <a:pPr lvl="1"/>
            <a:r>
              <a:rPr lang="en-US" dirty="0" smtClean="0"/>
              <a:t>The story refers to the Great Depression, a severe economic decline in the US. It was also about the time of segregation of African Americans.</a:t>
            </a:r>
          </a:p>
          <a:p>
            <a:r>
              <a:rPr lang="en-US" dirty="0" smtClean="0"/>
              <a:t>About the Author</a:t>
            </a:r>
          </a:p>
          <a:p>
            <a:pPr lvl="1"/>
            <a:r>
              <a:rPr lang="en-US" dirty="0" smtClean="0"/>
              <a:t>Loved writing as a child; in high school she was an honor student, newspaper editor, and class officer; this story won 1</a:t>
            </a:r>
            <a:r>
              <a:rPr lang="en-US" baseline="30000" dirty="0" smtClean="0"/>
              <a:t>st</a:t>
            </a:r>
            <a:r>
              <a:rPr lang="en-US" dirty="0" smtClean="0"/>
              <a:t> prize in the African American category of a competition for children’s books</a:t>
            </a:r>
          </a:p>
          <a:p>
            <a:r>
              <a:rPr lang="en-US" dirty="0" smtClean="0"/>
              <a:t>Literary &amp; Reading Skills</a:t>
            </a:r>
          </a:p>
          <a:p>
            <a:pPr lvl="1"/>
            <a:r>
              <a:rPr lang="en-US" dirty="0" smtClean="0"/>
              <a:t>Analyze characteristics of different forms of prose, including the short story, novel, and novella; make generalizations</a:t>
            </a:r>
          </a:p>
          <a:p>
            <a:r>
              <a:rPr lang="en-US" dirty="0" smtClean="0"/>
              <a:t>Literary Focus- Novels and Short Stories</a:t>
            </a:r>
          </a:p>
          <a:p>
            <a:pPr lvl="1"/>
            <a:r>
              <a:rPr lang="en-US" dirty="0" smtClean="0"/>
              <a:t>Short story- usually has just one main plot line, one or two major characters, one important conflict, and one main theme</a:t>
            </a:r>
          </a:p>
          <a:p>
            <a:pPr lvl="1"/>
            <a:r>
              <a:rPr lang="en-US" dirty="0" smtClean="0"/>
              <a:t>Novel- a lot more will happen- more characters, conflicts, subplots develop, and several themes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lstStyle/>
          <a:p>
            <a:r>
              <a:rPr lang="en-US" dirty="0" smtClean="0"/>
              <a:t>Reading Skills- Making Generalizations: Putting it all together</a:t>
            </a:r>
          </a:p>
          <a:p>
            <a:pPr lvl="1"/>
            <a:r>
              <a:rPr lang="en-US" dirty="0" smtClean="0"/>
              <a:t>Generalization- broad statement that tells about something in general</a:t>
            </a:r>
          </a:p>
          <a:p>
            <a:pPr lvl="1"/>
            <a:r>
              <a:rPr lang="en-US" dirty="0" smtClean="0"/>
              <a:t>A statement about a story’s theme is a kind of generalization</a:t>
            </a:r>
          </a:p>
          <a:p>
            <a:pPr lvl="1"/>
            <a:r>
              <a:rPr lang="en-US" dirty="0" smtClean="0"/>
              <a:t>To make a statement about the theme of “Song of the Trees”, you have to</a:t>
            </a:r>
          </a:p>
          <a:p>
            <a:pPr lvl="2"/>
            <a:r>
              <a:rPr lang="en-US" dirty="0" smtClean="0"/>
              <a:t>Think about the main events and conflicts in the story</a:t>
            </a:r>
          </a:p>
          <a:p>
            <a:pPr lvl="2"/>
            <a:r>
              <a:rPr lang="en-US" dirty="0" smtClean="0"/>
              <a:t>Decide what the characters have discovered by the end of the story</a:t>
            </a:r>
          </a:p>
          <a:p>
            <a:pPr lvl="2"/>
            <a:r>
              <a:rPr lang="en-US" dirty="0" smtClean="0"/>
              <a:t>Think about how the story relates to your experiences</a:t>
            </a:r>
          </a:p>
          <a:p>
            <a:pPr lvl="2">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5 Introduction</a:t>
            </a:r>
            <a:endParaRPr lang="en-US" dirty="0"/>
          </a:p>
        </p:txBody>
      </p:sp>
      <p:sp>
        <p:nvSpPr>
          <p:cNvPr id="3" name="Content Placeholder 2"/>
          <p:cNvSpPr>
            <a:spLocks noGrp="1"/>
          </p:cNvSpPr>
          <p:nvPr>
            <p:ph sz="quarter" idx="1"/>
          </p:nvPr>
        </p:nvSpPr>
        <p:spPr/>
        <p:txBody>
          <a:bodyPr>
            <a:normAutofit/>
          </a:bodyPr>
          <a:lstStyle/>
          <a:p>
            <a:r>
              <a:rPr lang="en-US" dirty="0" smtClean="0"/>
              <a:t>This collection presents a variety of forms of poetry and prose. As you read the prose selections in this collection, you will learn how to tell whether a narrative is an autobiography, a short story, or a novella and how to recognize such nonfiction forms as the essay, news article, and science report. You will also come to understand the important forms and elements of poetry.</a:t>
            </a:r>
          </a:p>
          <a:p>
            <a:r>
              <a:rPr lang="en-US" dirty="0" smtClean="0"/>
              <a:t>Literary Skills- Analyze the characteristics of different forms of prose and poetry</a:t>
            </a:r>
          </a:p>
          <a:p>
            <a:r>
              <a:rPr lang="en-US" dirty="0" smtClean="0"/>
              <a:t>Reading Skills- Find the main idea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Finicky- fussy and extremely careful</a:t>
            </a:r>
          </a:p>
          <a:p>
            <a:r>
              <a:rPr lang="en-US" dirty="0" smtClean="0"/>
              <a:t>Dispute- argument</a:t>
            </a:r>
          </a:p>
          <a:p>
            <a:r>
              <a:rPr lang="en-US" dirty="0" smtClean="0"/>
              <a:t>Ambled- walked without hurrying</a:t>
            </a:r>
          </a:p>
          <a:p>
            <a:r>
              <a:rPr lang="en-US" dirty="0" smtClean="0"/>
              <a:t>Delved- searched</a:t>
            </a:r>
          </a:p>
          <a:p>
            <a:r>
              <a:rPr lang="en-US" dirty="0" smtClean="0"/>
              <a:t>Curtly- rudely, using few words</a:t>
            </a:r>
          </a:p>
          <a:p>
            <a:r>
              <a:rPr lang="en-US" dirty="0" smtClean="0"/>
              <a:t>Skirting- avoiding</a:t>
            </a:r>
          </a:p>
          <a:p>
            <a:r>
              <a:rPr lang="en-US" dirty="0" smtClean="0"/>
              <a:t>Elude- escape cleverly</a:t>
            </a:r>
          </a:p>
          <a:p>
            <a:r>
              <a:rPr lang="en-US" dirty="0" smtClean="0"/>
              <a:t>Incredulously- unbelievingly</a:t>
            </a:r>
          </a:p>
          <a:p>
            <a:r>
              <a:rPr lang="en-US" dirty="0" smtClean="0"/>
              <a:t>Ashen- pale</a:t>
            </a:r>
          </a:p>
          <a:p>
            <a:r>
              <a:rPr lang="en-US" dirty="0" smtClean="0"/>
              <a:t>Sentries- guards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1. Finicky</a:t>
            </a:r>
          </a:p>
          <a:p>
            <a:r>
              <a:rPr lang="en-US" dirty="0" smtClean="0"/>
              <a:t>2. Curtly</a:t>
            </a:r>
          </a:p>
          <a:p>
            <a:r>
              <a:rPr lang="en-US" dirty="0" smtClean="0"/>
              <a:t>3. Ashen</a:t>
            </a:r>
          </a:p>
          <a:p>
            <a:r>
              <a:rPr lang="en-US" dirty="0" smtClean="0"/>
              <a:t>4. Elude</a:t>
            </a:r>
          </a:p>
          <a:p>
            <a:r>
              <a:rPr lang="en-US" dirty="0" smtClean="0"/>
              <a:t>5. Dispute</a:t>
            </a:r>
          </a:p>
          <a:p>
            <a:r>
              <a:rPr lang="en-US" dirty="0" smtClean="0"/>
              <a:t>6. Delved</a:t>
            </a:r>
          </a:p>
          <a:p>
            <a:r>
              <a:rPr lang="en-US" dirty="0" smtClean="0"/>
              <a:t>7. Skirting</a:t>
            </a:r>
          </a:p>
          <a:p>
            <a:r>
              <a:rPr lang="en-US" dirty="0" smtClean="0"/>
              <a:t>8. Ambled</a:t>
            </a:r>
          </a:p>
          <a:p>
            <a:r>
              <a:rPr lang="en-US" dirty="0" smtClean="0"/>
              <a:t>9. Sentries</a:t>
            </a:r>
          </a:p>
          <a:p>
            <a:r>
              <a:rPr lang="en-US" dirty="0" smtClean="0"/>
              <a:t>10. Incredulously</a:t>
            </a:r>
            <a:endParaRPr lang="en-US" dirty="0"/>
          </a:p>
        </p:txBody>
      </p:sp>
      <p:sp>
        <p:nvSpPr>
          <p:cNvPr id="5" name="Content Placeholder 4"/>
          <p:cNvSpPr>
            <a:spLocks noGrp="1"/>
          </p:cNvSpPr>
          <p:nvPr>
            <p:ph sz="quarter" idx="2"/>
          </p:nvPr>
        </p:nvSpPr>
        <p:spPr/>
        <p:txBody>
          <a:bodyPr>
            <a:normAutofit fontScale="92500" lnSpcReduction="10000"/>
          </a:bodyPr>
          <a:lstStyle/>
          <a:p>
            <a:r>
              <a:rPr lang="en-US" dirty="0" smtClean="0"/>
              <a:t>A. fussy and extremely careful</a:t>
            </a:r>
          </a:p>
          <a:p>
            <a:r>
              <a:rPr lang="en-US" dirty="0" smtClean="0"/>
              <a:t>B. Argument</a:t>
            </a:r>
          </a:p>
          <a:p>
            <a:r>
              <a:rPr lang="en-US" dirty="0" smtClean="0"/>
              <a:t>C. Walked without hurrying</a:t>
            </a:r>
          </a:p>
          <a:p>
            <a:r>
              <a:rPr lang="en-US" dirty="0" smtClean="0"/>
              <a:t>D. Searched</a:t>
            </a:r>
          </a:p>
          <a:p>
            <a:r>
              <a:rPr lang="en-US" dirty="0" smtClean="0"/>
              <a:t>E. Rudely, using few words</a:t>
            </a:r>
          </a:p>
          <a:p>
            <a:r>
              <a:rPr lang="en-US" dirty="0" smtClean="0"/>
              <a:t>F. Escape cleverly</a:t>
            </a:r>
          </a:p>
          <a:p>
            <a:r>
              <a:rPr lang="en-US" dirty="0" smtClean="0"/>
              <a:t>G. Unbelievingly</a:t>
            </a:r>
          </a:p>
          <a:p>
            <a:r>
              <a:rPr lang="en-US" dirty="0" smtClean="0"/>
              <a:t>H. Pale</a:t>
            </a:r>
          </a:p>
          <a:p>
            <a:r>
              <a:rPr lang="en-US" dirty="0" smtClean="0"/>
              <a:t>I. Guards</a:t>
            </a:r>
          </a:p>
          <a:p>
            <a:r>
              <a:rPr lang="en-US" dirty="0" smtClean="0"/>
              <a:t>J. Avoiding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“Song of the Trees” pgs. 510-522</a:t>
            </a:r>
          </a:p>
          <a:p>
            <a:r>
              <a:rPr lang="en-US" dirty="0" smtClean="0"/>
              <a:t>As you read, complete story map</a:t>
            </a:r>
          </a:p>
          <a:p>
            <a:r>
              <a:rPr lang="en-US" dirty="0" smtClean="0"/>
              <a:t>After you read, complete vocabulary development worksheet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772400" cy="1143000"/>
          </a:xfrm>
        </p:spPr>
        <p:txBody>
          <a:bodyPr/>
          <a:lstStyle/>
          <a:p>
            <a:r>
              <a:rPr lang="en-US" dirty="0" smtClean="0"/>
              <a:t>Before you read</a:t>
            </a:r>
            <a:endParaRPr lang="en-US" dirty="0"/>
          </a:p>
        </p:txBody>
      </p:sp>
      <p:sp>
        <p:nvSpPr>
          <p:cNvPr id="3" name="Content Placeholder 2"/>
          <p:cNvSpPr>
            <a:spLocks noGrp="1"/>
          </p:cNvSpPr>
          <p:nvPr>
            <p:ph sz="quarter" idx="1"/>
          </p:nvPr>
        </p:nvSpPr>
        <p:spPr>
          <a:xfrm>
            <a:off x="228600" y="1143000"/>
            <a:ext cx="8686800" cy="5410200"/>
          </a:xfrm>
        </p:spPr>
        <p:txBody>
          <a:bodyPr>
            <a:normAutofit lnSpcReduction="10000"/>
          </a:bodyPr>
          <a:lstStyle/>
          <a:p>
            <a:r>
              <a:rPr lang="en-US" dirty="0" smtClean="0"/>
              <a:t>“Fish Cheeks” by Amy Tan</a:t>
            </a:r>
          </a:p>
          <a:p>
            <a:r>
              <a:rPr lang="en-US" dirty="0" smtClean="0"/>
              <a:t>About the Author</a:t>
            </a:r>
          </a:p>
          <a:p>
            <a:pPr lvl="1"/>
            <a:r>
              <a:rPr lang="en-US" dirty="0" smtClean="0"/>
              <a:t>Found her friends in books; wrote books of her own about her life in China; grew up in China and moved to California at the age of 15; after her mother died she found out that she had 3 half sisters still living in China which lead her to become more interested in learning about her heritage</a:t>
            </a:r>
          </a:p>
          <a:p>
            <a:r>
              <a:rPr lang="en-US" dirty="0" smtClean="0"/>
              <a:t>Literary &amp; Reading Skills</a:t>
            </a:r>
          </a:p>
          <a:p>
            <a:pPr lvl="1"/>
            <a:r>
              <a:rPr lang="en-US" dirty="0" smtClean="0"/>
              <a:t>Analyze characteristics of different forms of prose, including the essay; understand images</a:t>
            </a:r>
          </a:p>
          <a:p>
            <a:r>
              <a:rPr lang="en-US" dirty="0" smtClean="0"/>
              <a:t>Literary Focus- Humorous Essays: Tickling Your Funny Bone</a:t>
            </a:r>
          </a:p>
          <a:p>
            <a:pPr lvl="1"/>
            <a:r>
              <a:rPr lang="en-US" dirty="0" smtClean="0"/>
              <a:t>Essay- a short piece of nonfiction prose that look at one subject in a limited way</a:t>
            </a:r>
          </a:p>
          <a:p>
            <a:pPr lvl="1"/>
            <a:r>
              <a:rPr lang="en-US" dirty="0" smtClean="0"/>
              <a:t>Reveal a great deal about the writer’s feelings</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lstStyle/>
          <a:p>
            <a:r>
              <a:rPr lang="en-US" dirty="0" smtClean="0"/>
              <a:t>Before you read, cont.</a:t>
            </a:r>
            <a:endParaRPr lang="en-US" dirty="0"/>
          </a:p>
        </p:txBody>
      </p:sp>
      <p:sp>
        <p:nvSpPr>
          <p:cNvPr id="3" name="Content Placeholder 2"/>
          <p:cNvSpPr>
            <a:spLocks noGrp="1"/>
          </p:cNvSpPr>
          <p:nvPr>
            <p:ph sz="quarter" idx="1"/>
          </p:nvPr>
        </p:nvSpPr>
        <p:spPr>
          <a:xfrm>
            <a:off x="228600" y="1447800"/>
            <a:ext cx="8686800" cy="5105400"/>
          </a:xfrm>
        </p:spPr>
        <p:txBody>
          <a:bodyPr/>
          <a:lstStyle/>
          <a:p>
            <a:r>
              <a:rPr lang="en-US" dirty="0" smtClean="0"/>
              <a:t>Literary Focus cont.</a:t>
            </a:r>
          </a:p>
          <a:p>
            <a:pPr lvl="1"/>
            <a:r>
              <a:rPr lang="en-US" dirty="0" smtClean="0"/>
              <a:t>Humorous essay- like stand-up comics; they entertain us by putting a funny spin or twist on odd or embarrassing moments</a:t>
            </a:r>
          </a:p>
          <a:p>
            <a:r>
              <a:rPr lang="en-US" dirty="0" smtClean="0"/>
              <a:t>Reading Focus- Describing Images: Appealing to the Senses</a:t>
            </a:r>
          </a:p>
          <a:p>
            <a:pPr lvl="1"/>
            <a:r>
              <a:rPr lang="en-US" dirty="0" smtClean="0"/>
              <a:t>When writers describe things, they create images</a:t>
            </a:r>
          </a:p>
          <a:p>
            <a:pPr lvl="1"/>
            <a:r>
              <a:rPr lang="en-US" dirty="0" smtClean="0"/>
              <a:t>Images- pictures drawn with words</a:t>
            </a:r>
          </a:p>
          <a:p>
            <a:pPr lvl="1"/>
            <a:r>
              <a:rPr lang="en-US" dirty="0" smtClean="0"/>
              <a:t>To help readers imagine places, events, and characters, they use language that appeals to the senses (sensory details)</a:t>
            </a:r>
          </a:p>
          <a:p>
            <a:pPr lvl="1"/>
            <a:r>
              <a:rPr lang="en-US" dirty="0" smtClean="0"/>
              <a:t>When you read the descriptions in this essay- notice that most images are visual, but they often appeal to several senses at once and how the writers often chose details that show how they feel about what they describe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Appalling- horrifying</a:t>
            </a:r>
          </a:p>
          <a:p>
            <a:r>
              <a:rPr lang="en-US" dirty="0" smtClean="0"/>
              <a:t>Wedges- pie-shaped slices</a:t>
            </a:r>
          </a:p>
          <a:p>
            <a:r>
              <a:rPr lang="en-US" dirty="0" smtClean="0"/>
              <a:t>Clamor- loud, confused noise</a:t>
            </a:r>
          </a:p>
          <a:p>
            <a:r>
              <a:rPr lang="en-US" dirty="0" smtClean="0"/>
              <a:t>Rumpled- wrinkled and untidy</a:t>
            </a:r>
          </a:p>
          <a:p>
            <a:r>
              <a:rPr lang="en-US" dirty="0" smtClean="0"/>
              <a:t>Muster- call forth</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Describe a food that you think tastes appalling.</a:t>
            </a:r>
          </a:p>
          <a:p>
            <a:r>
              <a:rPr lang="en-US" dirty="0" smtClean="0"/>
              <a:t>What are some things that are cut into wedges?</a:t>
            </a:r>
          </a:p>
          <a:p>
            <a:r>
              <a:rPr lang="en-US" dirty="0" smtClean="0"/>
              <a:t>Tell about a time that you and your friends raised a clamor.</a:t>
            </a:r>
          </a:p>
          <a:p>
            <a:r>
              <a:rPr lang="en-US" dirty="0" smtClean="0"/>
              <a:t>List ways to make sure your clothes aren’t rumpled.</a:t>
            </a:r>
          </a:p>
          <a:p>
            <a:r>
              <a:rPr lang="en-US" dirty="0" smtClean="0"/>
              <a:t>Tell about a time that you were not able to muster a sound.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“Fish Cheeks” pg. 529</a:t>
            </a:r>
          </a:p>
          <a:p>
            <a:r>
              <a:rPr lang="en-US" dirty="0" smtClean="0"/>
              <a:t>As you read, complete main event chart worksheet and answer questions 3, 4, and 5 on back of worksheet</a:t>
            </a:r>
          </a:p>
          <a:p>
            <a:r>
              <a:rPr lang="en-US" dirty="0" smtClean="0"/>
              <a:t>After you read, complete vocabulary development worksheet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772400" cy="1143000"/>
          </a:xfrm>
        </p:spPr>
        <p:txBody>
          <a:bodyPr/>
          <a:lstStyle/>
          <a:p>
            <a:r>
              <a:rPr lang="en-US" dirty="0" smtClean="0"/>
              <a:t>Before you read</a:t>
            </a:r>
            <a:endParaRPr lang="en-US" dirty="0"/>
          </a:p>
        </p:txBody>
      </p:sp>
      <p:sp>
        <p:nvSpPr>
          <p:cNvPr id="3" name="Content Placeholder 2"/>
          <p:cNvSpPr>
            <a:spLocks noGrp="1"/>
          </p:cNvSpPr>
          <p:nvPr>
            <p:ph sz="quarter" idx="1"/>
          </p:nvPr>
        </p:nvSpPr>
        <p:spPr>
          <a:xfrm>
            <a:off x="304800" y="1143000"/>
            <a:ext cx="8534400" cy="5486400"/>
          </a:xfrm>
        </p:spPr>
        <p:txBody>
          <a:bodyPr>
            <a:normAutofit fontScale="92500" lnSpcReduction="10000"/>
          </a:bodyPr>
          <a:lstStyle/>
          <a:p>
            <a:r>
              <a:rPr lang="en-US" dirty="0" smtClean="0"/>
              <a:t>“A Mason-Dixon Memory” by Clifton Davis</a:t>
            </a:r>
          </a:p>
          <a:p>
            <a:r>
              <a:rPr lang="en-US" dirty="0" smtClean="0"/>
              <a:t>About the Author</a:t>
            </a:r>
          </a:p>
          <a:p>
            <a:pPr lvl="1"/>
            <a:r>
              <a:rPr lang="en-US" dirty="0" smtClean="0"/>
              <a:t>Better known for writing tunes than for writing prose</a:t>
            </a:r>
          </a:p>
          <a:p>
            <a:r>
              <a:rPr lang="en-US" dirty="0" smtClean="0"/>
              <a:t>Literary &amp; Reading Skills</a:t>
            </a:r>
          </a:p>
          <a:p>
            <a:pPr lvl="1"/>
            <a:r>
              <a:rPr lang="en-US" dirty="0" smtClean="0"/>
              <a:t>Analyze forms of prose- the essay; analyze flashbacks</a:t>
            </a:r>
          </a:p>
          <a:p>
            <a:r>
              <a:rPr lang="en-US" dirty="0" smtClean="0"/>
              <a:t>Literary Focus- The Essay</a:t>
            </a:r>
          </a:p>
          <a:p>
            <a:pPr lvl="1"/>
            <a:r>
              <a:rPr lang="en-US" dirty="0" smtClean="0"/>
              <a:t>Essay- a short piece of nonfiction prose that focuses on a single topic</a:t>
            </a:r>
          </a:p>
          <a:p>
            <a:pPr lvl="1"/>
            <a:r>
              <a:rPr lang="en-US" dirty="0" smtClean="0"/>
              <a:t>Purpose- to inform, persuade, or entertain</a:t>
            </a:r>
          </a:p>
          <a:p>
            <a:pPr lvl="1"/>
            <a:r>
              <a:rPr lang="en-US" dirty="0" smtClean="0"/>
              <a:t>An essay’s tone and structure is based on its purpose</a:t>
            </a:r>
          </a:p>
          <a:p>
            <a:r>
              <a:rPr lang="en-US" dirty="0" smtClean="0"/>
              <a:t>Reading Focus- Recognizing Text Structures</a:t>
            </a:r>
          </a:p>
          <a:p>
            <a:pPr lvl="1"/>
            <a:r>
              <a:rPr lang="en-US" dirty="0" smtClean="0"/>
              <a:t>Text Structures- how a piece of writing is organized to help make the meaning clear</a:t>
            </a:r>
          </a:p>
          <a:p>
            <a:pPr lvl="1"/>
            <a:r>
              <a:rPr lang="en-US" dirty="0" smtClean="0"/>
              <a:t>Flashbacks- referring back to an earlier time to tell a story that relates to the story being told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Predominantly- mainly</a:t>
            </a:r>
          </a:p>
          <a:p>
            <a:r>
              <a:rPr lang="en-US" dirty="0" smtClean="0"/>
              <a:t>Forfeit- lose the right to compete</a:t>
            </a:r>
          </a:p>
          <a:p>
            <a:r>
              <a:rPr lang="en-US" dirty="0" smtClean="0"/>
              <a:t>Resolve- decide</a:t>
            </a:r>
          </a:p>
          <a:p>
            <a:r>
              <a:rPr lang="en-US" dirty="0" smtClean="0"/>
              <a:t>Ominous- threatening</a:t>
            </a:r>
          </a:p>
          <a:p>
            <a:r>
              <a:rPr lang="en-US" dirty="0" smtClean="0"/>
              <a:t>Erupted- burst forth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Literature- Understanding the Forms of Prose</a:t>
            </a:r>
            <a:endParaRPr lang="en-US" dirty="0"/>
          </a:p>
        </p:txBody>
      </p:sp>
      <p:sp>
        <p:nvSpPr>
          <p:cNvPr id="3" name="Content Placeholder 2"/>
          <p:cNvSpPr>
            <a:spLocks noGrp="1"/>
          </p:cNvSpPr>
          <p:nvPr>
            <p:ph sz="quarter" idx="1"/>
          </p:nvPr>
        </p:nvSpPr>
        <p:spPr>
          <a:xfrm>
            <a:off x="228600" y="1447800"/>
            <a:ext cx="8686800" cy="5181600"/>
          </a:xfrm>
        </p:spPr>
        <p:txBody>
          <a:bodyPr>
            <a:normAutofit lnSpcReduction="10000"/>
          </a:bodyPr>
          <a:lstStyle/>
          <a:p>
            <a:r>
              <a:rPr lang="en-US" dirty="0" smtClean="0"/>
              <a:t>Prose- everything that is not poetry</a:t>
            </a:r>
          </a:p>
          <a:p>
            <a:r>
              <a:rPr lang="en-US" dirty="0" smtClean="0"/>
              <a:t>Fiction- made up stories</a:t>
            </a:r>
          </a:p>
          <a:p>
            <a:r>
              <a:rPr lang="en-US" dirty="0" smtClean="0"/>
              <a:t>Nonfiction- relates facts about real people, places, things, and events</a:t>
            </a:r>
          </a:p>
          <a:p>
            <a:r>
              <a:rPr lang="en-US" dirty="0" smtClean="0"/>
              <a:t>Short story- a short work of fiction with a few characters who move through a series of events and work through a conflict, which leads to a climax and a resolution; 5 to 20 pages</a:t>
            </a:r>
          </a:p>
          <a:p>
            <a:r>
              <a:rPr lang="en-US" dirty="0" smtClean="0"/>
              <a:t>Novel- a story where you meet lots of characters; probably see subplots; explore many themes; and encounter many conflicts; 100 pages or more</a:t>
            </a:r>
          </a:p>
          <a:p>
            <a:r>
              <a:rPr lang="en-US" dirty="0" smtClean="0"/>
              <a:t>Novella- a short novel </a:t>
            </a:r>
          </a:p>
          <a:p>
            <a:r>
              <a:rPr lang="en-US" dirty="0" smtClean="0"/>
              <a:t>Essay- short piece of prose that discusses a limited topic</a:t>
            </a:r>
          </a:p>
          <a:p>
            <a:r>
              <a:rPr lang="en-US" dirty="0" smtClean="0"/>
              <a:t>Biography- a story about someone’s life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1. Broke out</a:t>
            </a:r>
          </a:p>
          <a:p>
            <a:r>
              <a:rPr lang="en-US" dirty="0" smtClean="0"/>
              <a:t>2. Most often or commonly</a:t>
            </a:r>
          </a:p>
          <a:p>
            <a:r>
              <a:rPr lang="en-US" dirty="0" smtClean="0"/>
              <a:t>3. Foreshadowing evil</a:t>
            </a:r>
          </a:p>
          <a:p>
            <a:r>
              <a:rPr lang="en-US" dirty="0" smtClean="0"/>
              <a:t>4. Make a decision</a:t>
            </a:r>
          </a:p>
          <a:p>
            <a:r>
              <a:rPr lang="en-US" dirty="0" smtClean="0"/>
              <a:t>5. Lose</a:t>
            </a:r>
            <a:endParaRPr lang="en-US" dirty="0"/>
          </a:p>
        </p:txBody>
      </p:sp>
      <p:sp>
        <p:nvSpPr>
          <p:cNvPr id="4" name="Content Placeholder 3"/>
          <p:cNvSpPr>
            <a:spLocks noGrp="1"/>
          </p:cNvSpPr>
          <p:nvPr>
            <p:ph sz="quarter" idx="2"/>
          </p:nvPr>
        </p:nvSpPr>
        <p:spPr/>
        <p:txBody>
          <a:bodyPr/>
          <a:lstStyle/>
          <a:p>
            <a:r>
              <a:rPr lang="en-US" dirty="0" smtClean="0"/>
              <a:t>A. Predominantly</a:t>
            </a:r>
          </a:p>
          <a:p>
            <a:r>
              <a:rPr lang="en-US" dirty="0" smtClean="0"/>
              <a:t>B. Forfeit</a:t>
            </a:r>
          </a:p>
          <a:p>
            <a:r>
              <a:rPr lang="en-US" dirty="0" smtClean="0"/>
              <a:t>C. Resole</a:t>
            </a:r>
          </a:p>
          <a:p>
            <a:r>
              <a:rPr lang="en-US" dirty="0" smtClean="0"/>
              <a:t>D. Ominous</a:t>
            </a:r>
          </a:p>
          <a:p>
            <a:r>
              <a:rPr lang="en-US" dirty="0" smtClean="0"/>
              <a:t>E. Erupted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Reading Assignment</a:t>
            </a:r>
            <a:endParaRPr lang="en-US" dirty="0"/>
          </a:p>
        </p:txBody>
      </p:sp>
      <p:sp>
        <p:nvSpPr>
          <p:cNvPr id="6" name="Content Placeholder 5"/>
          <p:cNvSpPr>
            <a:spLocks noGrp="1"/>
          </p:cNvSpPr>
          <p:nvPr>
            <p:ph sz="quarter" idx="1"/>
          </p:nvPr>
        </p:nvSpPr>
        <p:spPr/>
        <p:txBody>
          <a:bodyPr/>
          <a:lstStyle/>
          <a:p>
            <a:r>
              <a:rPr lang="en-US" dirty="0" smtClean="0"/>
              <a:t>Read “A Mason-Dixon Memory” pgs. 535-539</a:t>
            </a:r>
          </a:p>
          <a:p>
            <a:r>
              <a:rPr lang="en-US" dirty="0" smtClean="0"/>
              <a:t>As you read, complete experience chart worksheet</a:t>
            </a:r>
          </a:p>
          <a:p>
            <a:r>
              <a:rPr lang="en-US" dirty="0" smtClean="0"/>
              <a:t>After you read, complete vocabulary development worksheet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Informational Text- “Buddies Bare Their Affection for Ill Classmate” a link to “A Mason-Dixon Memory”</a:t>
            </a:r>
          </a:p>
          <a:p>
            <a:r>
              <a:rPr lang="en-US" dirty="0" smtClean="0"/>
              <a:t>Literary &amp; Reading Skills</a:t>
            </a:r>
          </a:p>
          <a:p>
            <a:pPr lvl="1"/>
            <a:r>
              <a:rPr lang="en-US" dirty="0" smtClean="0"/>
              <a:t>Summarize a text; understand main idea</a:t>
            </a:r>
          </a:p>
          <a:p>
            <a:r>
              <a:rPr lang="en-US" dirty="0" smtClean="0"/>
              <a:t>Reading Skills Focus- Summarizing: Putting It All in a Nutshell</a:t>
            </a:r>
          </a:p>
          <a:p>
            <a:pPr lvl="1"/>
            <a:r>
              <a:rPr lang="en-US" dirty="0" smtClean="0"/>
              <a:t>Summary- restates the main events or main ideas of a text in a much shorter form than the original</a:t>
            </a:r>
          </a:p>
          <a:p>
            <a:pPr lvl="1"/>
            <a:r>
              <a:rPr lang="en-US" dirty="0" smtClean="0"/>
              <a:t>Main idea- the central or most important ideas in the text</a:t>
            </a:r>
          </a:p>
          <a:p>
            <a:pPr lvl="1"/>
            <a:r>
              <a:rPr lang="en-US" dirty="0" smtClean="0"/>
              <a:t>Tips for writing a good summary- cite the author and title of article, cite the topic of the article in a few words, retell the main events or main points of the article, sum up the writer’s message or main idea; be sure to only include key points/events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“Buddies Bare Their Affection for Ill Classmate” pg. 544</a:t>
            </a:r>
          </a:p>
          <a:p>
            <a:r>
              <a:rPr lang="en-US" dirty="0" smtClean="0"/>
              <a:t>As you read, complete main event chart</a:t>
            </a:r>
          </a:p>
          <a:p>
            <a:r>
              <a:rPr lang="en-US" dirty="0" smtClean="0"/>
              <a:t>After you read, complete Write to Learn prompt</a:t>
            </a:r>
          </a:p>
          <a:p>
            <a:pPr lvl="1"/>
            <a:r>
              <a:rPr lang="en-US" dirty="0" smtClean="0"/>
              <a:t>Create a good summary of  this informational text that covers the main events or main points. </a:t>
            </a:r>
          </a:p>
          <a:p>
            <a:pPr lvl="1">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143000"/>
          </a:xfrm>
        </p:spPr>
        <p:txBody>
          <a:bodyPr>
            <a:normAutofit fontScale="90000"/>
          </a:bodyPr>
          <a:lstStyle/>
          <a:p>
            <a:r>
              <a:rPr lang="en-US" dirty="0" smtClean="0"/>
              <a:t>Elements of Literature- Painting with Words</a:t>
            </a:r>
            <a:endParaRPr lang="en-US" dirty="0"/>
          </a:p>
        </p:txBody>
      </p:sp>
      <p:sp>
        <p:nvSpPr>
          <p:cNvPr id="3" name="Content Placeholder 2"/>
          <p:cNvSpPr>
            <a:spLocks noGrp="1"/>
          </p:cNvSpPr>
          <p:nvPr>
            <p:ph sz="quarter" idx="1"/>
          </p:nvPr>
        </p:nvSpPr>
        <p:spPr>
          <a:xfrm>
            <a:off x="304800" y="1447800"/>
            <a:ext cx="8382000" cy="5105400"/>
          </a:xfrm>
        </p:spPr>
        <p:txBody>
          <a:bodyPr>
            <a:normAutofit/>
          </a:bodyPr>
          <a:lstStyle/>
          <a:p>
            <a:r>
              <a:rPr lang="en-US" dirty="0" smtClean="0"/>
              <a:t>The making of a poem is mostly a solitary, mental activity</a:t>
            </a:r>
          </a:p>
          <a:p>
            <a:r>
              <a:rPr lang="en-US" dirty="0" smtClean="0"/>
              <a:t>Poets use speech to help them write poems- they test it by saying it aloud</a:t>
            </a:r>
          </a:p>
          <a:p>
            <a:r>
              <a:rPr lang="en-US" dirty="0" smtClean="0"/>
              <a:t>Creating Images</a:t>
            </a:r>
          </a:p>
          <a:p>
            <a:pPr lvl="1"/>
            <a:r>
              <a:rPr lang="en-US" dirty="0" smtClean="0"/>
              <a:t>A poet uses words the way a painter uses colors</a:t>
            </a:r>
          </a:p>
          <a:p>
            <a:pPr lvl="1"/>
            <a:r>
              <a:rPr lang="en-US" dirty="0" smtClean="0"/>
              <a:t>Poets create images or pictures with their words</a:t>
            </a:r>
          </a:p>
          <a:p>
            <a:pPr lvl="1"/>
            <a:r>
              <a:rPr lang="en-US" dirty="0" smtClean="0"/>
              <a:t>Poets also use figures of speech- language that helps make startling connections between dissimilar things</a:t>
            </a:r>
          </a:p>
          <a:p>
            <a:r>
              <a:rPr lang="en-US" dirty="0" smtClean="0"/>
              <a:t>Creating Sounds</a:t>
            </a:r>
          </a:p>
          <a:p>
            <a:pPr lvl="1"/>
            <a:r>
              <a:rPr lang="en-US" dirty="0" smtClean="0"/>
              <a:t>Like musicians, poets are also concerned with sounds by trying various patterns to find the combination that will produce the right sound</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normAutofit fontScale="90000"/>
          </a:bodyPr>
          <a:lstStyle/>
          <a:p>
            <a:r>
              <a:rPr lang="en-US" dirty="0" smtClean="0"/>
              <a:t>Elements of Literature- Painting with Words, cont.</a:t>
            </a:r>
            <a:endParaRPr lang="en-US" dirty="0"/>
          </a:p>
        </p:txBody>
      </p:sp>
      <p:sp>
        <p:nvSpPr>
          <p:cNvPr id="3" name="Content Placeholder 2"/>
          <p:cNvSpPr>
            <a:spLocks noGrp="1"/>
          </p:cNvSpPr>
          <p:nvPr>
            <p:ph sz="quarter" idx="1"/>
          </p:nvPr>
        </p:nvSpPr>
        <p:spPr>
          <a:xfrm>
            <a:off x="152400" y="1295400"/>
            <a:ext cx="8763000" cy="5257800"/>
          </a:xfrm>
        </p:spPr>
        <p:txBody>
          <a:bodyPr>
            <a:normAutofit fontScale="92500" lnSpcReduction="20000"/>
          </a:bodyPr>
          <a:lstStyle/>
          <a:p>
            <a:r>
              <a:rPr lang="en-US" dirty="0" smtClean="0"/>
              <a:t>Deciding on Forms</a:t>
            </a:r>
          </a:p>
          <a:p>
            <a:pPr lvl="1"/>
            <a:r>
              <a:rPr lang="en-US" dirty="0" smtClean="0"/>
              <a:t>Like sculptors, poets are also concerned with shape or form</a:t>
            </a:r>
          </a:p>
          <a:p>
            <a:pPr lvl="1"/>
            <a:r>
              <a:rPr lang="en-US" dirty="0" smtClean="0"/>
              <a:t>When they write and revise, they are trying to use words to create shapes you can see on the page</a:t>
            </a:r>
          </a:p>
          <a:p>
            <a:pPr lvl="1"/>
            <a:r>
              <a:rPr lang="en-US" dirty="0" smtClean="0"/>
              <a:t>Stanzas- lines grouped into unites</a:t>
            </a:r>
          </a:p>
          <a:p>
            <a:pPr lvl="1"/>
            <a:r>
              <a:rPr lang="en-US" dirty="0" smtClean="0"/>
              <a:t>Whatever form used, the purpose is to give the words a pleasing shape to convey meaning</a:t>
            </a:r>
          </a:p>
          <a:p>
            <a:r>
              <a:rPr lang="en-US" dirty="0" smtClean="0"/>
              <a:t>How to read poetry</a:t>
            </a:r>
          </a:p>
          <a:p>
            <a:pPr lvl="1"/>
            <a:r>
              <a:rPr lang="en-US" dirty="0" smtClean="0"/>
              <a:t>Read the poem aloud at least once- a poem’s sense is linked to sound</a:t>
            </a:r>
          </a:p>
          <a:p>
            <a:pPr lvl="1"/>
            <a:r>
              <a:rPr lang="en-US" dirty="0" smtClean="0"/>
              <a:t>Look for sentences and pay close to punctuation</a:t>
            </a:r>
          </a:p>
          <a:p>
            <a:pPr lvl="1"/>
            <a:r>
              <a:rPr lang="en-US" dirty="0" smtClean="0"/>
              <a:t>Always read a poem in a normal voice</a:t>
            </a:r>
          </a:p>
          <a:p>
            <a:pPr lvl="1"/>
            <a:r>
              <a:rPr lang="en-US" dirty="0" smtClean="0"/>
              <a:t>Look for unfamiliar words- they usually are used to mean more than one thing</a:t>
            </a:r>
          </a:p>
          <a:p>
            <a:pPr lvl="1"/>
            <a:r>
              <a:rPr lang="en-US" dirty="0" smtClean="0"/>
              <a:t>Be alert for comparisons- poets often describe one thing in terms of another</a:t>
            </a:r>
          </a:p>
          <a:p>
            <a:pPr lvl="1"/>
            <a:r>
              <a:rPr lang="en-US" dirty="0" smtClean="0"/>
              <a:t>Think about the images and sounds, its flow of emotions and ideas</a:t>
            </a:r>
          </a:p>
          <a:p>
            <a:pPr lvl="1"/>
            <a:r>
              <a:rPr lang="en-US" dirty="0" smtClean="0"/>
              <a:t>Think about the poem’s meaning- what message is being transmitted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143000"/>
          </a:xfrm>
        </p:spPr>
        <p:txBody>
          <a:bodyPr/>
          <a:lstStyle/>
          <a:p>
            <a:r>
              <a:rPr lang="en-US" dirty="0" smtClean="0"/>
              <a:t>Before you read</a:t>
            </a:r>
            <a:endParaRPr lang="en-US" dirty="0"/>
          </a:p>
        </p:txBody>
      </p:sp>
      <p:sp>
        <p:nvSpPr>
          <p:cNvPr id="3" name="Content Placeholder 2"/>
          <p:cNvSpPr>
            <a:spLocks noGrp="1"/>
          </p:cNvSpPr>
          <p:nvPr>
            <p:ph sz="quarter" idx="1"/>
          </p:nvPr>
        </p:nvSpPr>
        <p:spPr>
          <a:xfrm>
            <a:off x="228600" y="1447800"/>
            <a:ext cx="8686800" cy="5181600"/>
          </a:xfrm>
        </p:spPr>
        <p:txBody>
          <a:bodyPr/>
          <a:lstStyle/>
          <a:p>
            <a:r>
              <a:rPr lang="en-US" dirty="0" smtClean="0"/>
              <a:t>“I’m Nobody” a poem by Emily Dickinson</a:t>
            </a:r>
          </a:p>
          <a:p>
            <a:r>
              <a:rPr lang="en-US" dirty="0" smtClean="0"/>
              <a:t>Literary &amp; Reading Skills</a:t>
            </a:r>
          </a:p>
          <a:p>
            <a:pPr lvl="1"/>
            <a:r>
              <a:rPr lang="en-US" dirty="0" smtClean="0"/>
              <a:t>Analyze figures of speech in poetry, such as simile and metaphor; identify the literary devices that define a writer’s style</a:t>
            </a:r>
          </a:p>
          <a:p>
            <a:r>
              <a:rPr lang="en-US" dirty="0" smtClean="0"/>
              <a:t>Literary Focus- Figures of Speech</a:t>
            </a:r>
          </a:p>
          <a:p>
            <a:pPr lvl="1"/>
            <a:r>
              <a:rPr lang="en-US" dirty="0" smtClean="0"/>
              <a:t>Figures of Speech- comparison of things that seem very different</a:t>
            </a:r>
          </a:p>
          <a:p>
            <a:pPr lvl="1"/>
            <a:r>
              <a:rPr lang="en-US" dirty="0" smtClean="0"/>
              <a:t>Simile- comparison of 2 unlike things using like or as</a:t>
            </a:r>
          </a:p>
          <a:p>
            <a:pPr lvl="2"/>
            <a:r>
              <a:rPr lang="en-US" dirty="0" smtClean="0"/>
              <a:t>The sleeping calico cat is like a cushion.</a:t>
            </a:r>
          </a:p>
          <a:p>
            <a:pPr lvl="1"/>
            <a:r>
              <a:rPr lang="en-US" dirty="0" smtClean="0"/>
              <a:t>Metaphor- directly compares 2 unlike things without the use of a specific word of comparison</a:t>
            </a:r>
          </a:p>
          <a:p>
            <a:pPr lvl="2"/>
            <a:r>
              <a:rPr lang="en-US" dirty="0" smtClean="0"/>
              <a:t>Example: The sleeping calico cat is a cushion.</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the poem “I’m Nobody” pg. 549</a:t>
            </a:r>
          </a:p>
          <a:p>
            <a:r>
              <a:rPr lang="en-US" dirty="0" smtClean="0"/>
              <a:t>After you read, complete questions 2-6 on page 550 and worksheet</a:t>
            </a:r>
          </a:p>
          <a:p>
            <a:r>
              <a:rPr lang="en-US" dirty="0" smtClean="0"/>
              <a:t>After you read, complete Designing a Cover under Art Heading on pg. 550</a:t>
            </a:r>
          </a:p>
          <a:p>
            <a:pPr lvl="1"/>
            <a:r>
              <a:rPr lang="en-US" dirty="0" smtClean="0"/>
              <a:t>Sometimes you can judge a book by its cover. Design a cover for the poem “I’m Nobody”. Use this poem as your inspiration for your cover to give your readers an idea of what the poem’s about. Keep in mind how poets paint with words (what we read in elements of literature on pg. 546)</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r>
              <a:rPr lang="en-US" dirty="0" smtClean="0"/>
              <a:t>The poem “ I Like to See It Lap the Miles” by Emily Dickinson</a:t>
            </a:r>
          </a:p>
          <a:p>
            <a:r>
              <a:rPr lang="en-US" dirty="0" smtClean="0"/>
              <a:t>Literary &amp; Reading Skills</a:t>
            </a:r>
          </a:p>
          <a:p>
            <a:pPr lvl="1"/>
            <a:r>
              <a:rPr lang="en-US" dirty="0" smtClean="0"/>
              <a:t>Analyze figures of speech in poetry, such as metaphor and extended metaphor; identify the literary devices that define a writer’s style</a:t>
            </a:r>
          </a:p>
          <a:p>
            <a:r>
              <a:rPr lang="en-US" dirty="0" smtClean="0"/>
              <a:t>Literary Focus- Extended Metaphor</a:t>
            </a:r>
          </a:p>
          <a:p>
            <a:pPr lvl="1"/>
            <a:r>
              <a:rPr lang="en-US" dirty="0" smtClean="0"/>
              <a:t>Metaphor- is an imaginative comparison between two things that are basically not alike at all</a:t>
            </a:r>
          </a:p>
          <a:p>
            <a:pPr lvl="1"/>
            <a:r>
              <a:rPr lang="en-US" dirty="0" smtClean="0"/>
              <a:t>Extended Metaphor- is a metaphor that is developed, or extended through several lines of a writing</a:t>
            </a:r>
          </a:p>
          <a:p>
            <a:pPr lvl="1"/>
            <a:r>
              <a:rPr lang="en-US" dirty="0" smtClean="0"/>
              <a:t>In this poem, an extended metaphor to compare a train to a horse is used throughout the whole poem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“I Like to See It Lap the Miles” pg. 551</a:t>
            </a:r>
          </a:p>
          <a:p>
            <a:r>
              <a:rPr lang="en-US" dirty="0" smtClean="0"/>
              <a:t>As you read, complete Comparison Chart</a:t>
            </a:r>
          </a:p>
          <a:p>
            <a:r>
              <a:rPr lang="en-US" dirty="0" smtClean="0"/>
              <a:t>After you read, complete worksheet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“A Good Reason to Look Up”  by </a:t>
            </a:r>
            <a:r>
              <a:rPr lang="en-US" dirty="0" err="1" smtClean="0"/>
              <a:t>Kylene</a:t>
            </a:r>
            <a:r>
              <a:rPr lang="en-US" dirty="0" smtClean="0"/>
              <a:t> Beers</a:t>
            </a:r>
          </a:p>
          <a:p>
            <a:r>
              <a:rPr lang="en-US" dirty="0" smtClean="0"/>
              <a:t>Reading Skills- Finding the Main Idea</a:t>
            </a:r>
          </a:p>
          <a:p>
            <a:pPr lvl="1"/>
            <a:r>
              <a:rPr lang="en-US" dirty="0" smtClean="0"/>
              <a:t>Main Idea- the central idea to the entire text for nonfiction</a:t>
            </a:r>
          </a:p>
          <a:p>
            <a:pPr lvl="1"/>
            <a:r>
              <a:rPr lang="en-US" dirty="0" smtClean="0"/>
              <a:t>Sometimes the main idea is stated directly; other times you have to figure it out on your own</a:t>
            </a:r>
          </a:p>
          <a:p>
            <a:pPr lvl="1"/>
            <a:r>
              <a:rPr lang="en-US" dirty="0" smtClean="0"/>
              <a:t>Main idea is stated in a full sentence</a:t>
            </a:r>
          </a:p>
          <a:p>
            <a:pPr lvl="1"/>
            <a:r>
              <a:rPr lang="en-US" dirty="0" smtClean="0"/>
              <a:t>Topic is stated in a word or two</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“I  Am of the Earth” and “Early Song”</a:t>
            </a:r>
          </a:p>
          <a:p>
            <a:r>
              <a:rPr lang="en-US" dirty="0" smtClean="0"/>
              <a:t>Literary &amp; Reading Skills</a:t>
            </a:r>
          </a:p>
          <a:p>
            <a:pPr lvl="1"/>
            <a:r>
              <a:rPr lang="en-US" dirty="0" smtClean="0"/>
              <a:t>Analyze figures of speech in poetry, such as personification</a:t>
            </a:r>
          </a:p>
          <a:p>
            <a:r>
              <a:rPr lang="en-US" dirty="0" smtClean="0"/>
              <a:t>Literary Focus- Personification</a:t>
            </a:r>
          </a:p>
          <a:p>
            <a:pPr lvl="1"/>
            <a:r>
              <a:rPr lang="en-US" dirty="0" smtClean="0"/>
              <a:t>Giving human or living qualities to nonhuman or nonliving things is personification</a:t>
            </a:r>
          </a:p>
          <a:p>
            <a:pPr lvl="1"/>
            <a:r>
              <a:rPr lang="en-US" dirty="0" smtClean="0"/>
              <a:t>In “I am of the Earth,” the speaker uses personification when she speaks of the earth as a mother cradling a child</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“I Am of the Earth” and “Early Song” pg. 556</a:t>
            </a:r>
          </a:p>
          <a:p>
            <a:r>
              <a:rPr lang="en-US" dirty="0" smtClean="0"/>
              <a:t>As you read, complete Earth’s Gift chart</a:t>
            </a:r>
          </a:p>
          <a:p>
            <a:r>
              <a:rPr lang="en-US" dirty="0" smtClean="0"/>
              <a:t>After you read, complete worksheet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“Madam and the Rent Man”</a:t>
            </a:r>
          </a:p>
          <a:p>
            <a:r>
              <a:rPr lang="en-US" dirty="0" smtClean="0"/>
              <a:t>Background- This poem is set in Harlem, a section of New York City where many people live in rented apartments. The speaker of the poem is a woman who has reason to be angry with her landlord</a:t>
            </a:r>
          </a:p>
          <a:p>
            <a:r>
              <a:rPr lang="en-US" dirty="0" smtClean="0"/>
              <a:t>Literary &amp; Reading Skills</a:t>
            </a:r>
          </a:p>
          <a:p>
            <a:pPr lvl="1"/>
            <a:r>
              <a:rPr lang="en-US" dirty="0" smtClean="0"/>
              <a:t>Analyze how tone is conveyed in a text through word choice and rhythm</a:t>
            </a:r>
          </a:p>
          <a:p>
            <a:r>
              <a:rPr lang="en-US" dirty="0" smtClean="0"/>
              <a:t>Literary Focus- Tone</a:t>
            </a:r>
          </a:p>
          <a:p>
            <a:pPr lvl="1"/>
            <a:r>
              <a:rPr lang="en-US" dirty="0" smtClean="0"/>
              <a:t>Tone- the writer’s attitude; how you say it</a:t>
            </a:r>
          </a:p>
          <a:p>
            <a:pPr lvl="1"/>
            <a:r>
              <a:rPr lang="en-US" dirty="0" smtClean="0"/>
              <a:t>Your tone can change the meaning of what you say</a:t>
            </a:r>
          </a:p>
          <a:p>
            <a:pPr lvl="1"/>
            <a:r>
              <a:rPr lang="en-US" dirty="0" smtClean="0"/>
              <a:t>As you read this poem, listen for the writer’s attitude toward his no nonsense speaker</a:t>
            </a:r>
          </a:p>
          <a:p>
            <a:pPr lvl="1"/>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“Madam and the Rent Man” pg. 561</a:t>
            </a:r>
          </a:p>
          <a:p>
            <a:r>
              <a:rPr lang="en-US" dirty="0" smtClean="0"/>
              <a:t>As you read, </a:t>
            </a:r>
            <a:r>
              <a:rPr lang="en-US" smtClean="0"/>
              <a:t>complete worksheet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“Harlem Night Song” and “Winter Moon” by Langston Hughes</a:t>
            </a:r>
          </a:p>
          <a:p>
            <a:r>
              <a:rPr lang="en-US" dirty="0" smtClean="0"/>
              <a:t>Reading &amp; Literary Skills</a:t>
            </a:r>
          </a:p>
          <a:p>
            <a:pPr lvl="1"/>
            <a:r>
              <a:rPr lang="en-US" dirty="0" smtClean="0"/>
              <a:t>Analyze imagery in poetry; identify the literary devices that define a writer’s style</a:t>
            </a:r>
          </a:p>
          <a:p>
            <a:r>
              <a:rPr lang="en-US" dirty="0" smtClean="0"/>
              <a:t>Literary Focus- Imagery</a:t>
            </a:r>
          </a:p>
          <a:p>
            <a:pPr lvl="1"/>
            <a:r>
              <a:rPr lang="en-US" dirty="0" smtClean="0"/>
              <a:t>Imagery is the language that appeals to the senses</a:t>
            </a:r>
          </a:p>
          <a:p>
            <a:pPr lvl="1"/>
            <a:r>
              <a:rPr lang="en-US" dirty="0" smtClean="0"/>
              <a:t>As you read these 2 poems, which of the senses do the images appeal to?</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“Harlem Night Song” and “Winter Moon” pg. 564</a:t>
            </a:r>
          </a:p>
          <a:p>
            <a:r>
              <a:rPr lang="en-US" dirty="0" smtClean="0"/>
              <a:t>As you read, complete senses chart</a:t>
            </a:r>
          </a:p>
          <a:p>
            <a:r>
              <a:rPr lang="en-US" dirty="0" smtClean="0"/>
              <a:t>After you read, </a:t>
            </a:r>
            <a:r>
              <a:rPr lang="en-US" smtClean="0"/>
              <a:t>complete worksheet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381000" y="1447800"/>
            <a:ext cx="8534400" cy="5105400"/>
          </a:xfrm>
        </p:spPr>
        <p:txBody>
          <a:bodyPr>
            <a:normAutofit fontScale="92500" lnSpcReduction="10000"/>
          </a:bodyPr>
          <a:lstStyle/>
          <a:p>
            <a:r>
              <a:rPr lang="en-US" dirty="0" smtClean="0"/>
              <a:t>“I Ask My Mother to Sing” by Li-Young Lee</a:t>
            </a:r>
          </a:p>
          <a:p>
            <a:r>
              <a:rPr lang="en-US" dirty="0" smtClean="0"/>
              <a:t>Background- Her mother was a member of the Chinese royal family; his family fled China when the Communists took control of the country; the Summer Palace is where the royal family would go to escape the heat</a:t>
            </a:r>
          </a:p>
          <a:p>
            <a:r>
              <a:rPr lang="en-US" dirty="0" smtClean="0"/>
              <a:t>Literary &amp; Reading Skills</a:t>
            </a:r>
          </a:p>
          <a:p>
            <a:pPr lvl="1"/>
            <a:r>
              <a:rPr lang="en-US" dirty="0" smtClean="0"/>
              <a:t>Analyze and explain the characteristics of different forms of poetry, including lyric poems and sonnets</a:t>
            </a:r>
          </a:p>
          <a:p>
            <a:r>
              <a:rPr lang="en-US" dirty="0" smtClean="0"/>
              <a:t>Literary Focus- Lyric Poem</a:t>
            </a:r>
          </a:p>
          <a:p>
            <a:pPr lvl="1"/>
            <a:r>
              <a:rPr lang="en-US" dirty="0" smtClean="0"/>
              <a:t>2 types of Poems</a:t>
            </a:r>
          </a:p>
          <a:p>
            <a:pPr lvl="2"/>
            <a:r>
              <a:rPr lang="en-US" dirty="0" smtClean="0"/>
              <a:t>Narrative Poem- tells a story</a:t>
            </a:r>
          </a:p>
          <a:p>
            <a:pPr lvl="2"/>
            <a:r>
              <a:rPr lang="en-US" dirty="0" smtClean="0"/>
              <a:t>Lyric Poem- expresses an emotion; most poems in this collection are lyric poems</a:t>
            </a:r>
          </a:p>
          <a:p>
            <a:pPr lvl="1"/>
            <a:r>
              <a:rPr lang="en-US" dirty="0" smtClean="0"/>
              <a:t>Sonnet- is a lyric poem of 14 lines</a:t>
            </a:r>
          </a:p>
          <a:p>
            <a:pPr lvl="1"/>
            <a:r>
              <a:rPr lang="en-US" dirty="0" smtClean="0"/>
              <a:t>Quatrain- is four lines of verse</a:t>
            </a:r>
          </a:p>
          <a:p>
            <a:pPr lvl="1"/>
            <a:r>
              <a:rPr lang="en-US" dirty="0" smtClean="0"/>
              <a:t>Couplet- two lines that usually rhyme</a:t>
            </a:r>
          </a:p>
          <a:p>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“I Ask My Mother to Sing”</a:t>
            </a:r>
          </a:p>
          <a:p>
            <a:r>
              <a:rPr lang="en-US" dirty="0" smtClean="0"/>
              <a:t>After you read, complete worksheet and answer questions 1-5 on page 571</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“Ode to Family Photographs” by Gary Soto</a:t>
            </a:r>
          </a:p>
          <a:p>
            <a:r>
              <a:rPr lang="en-US" dirty="0" smtClean="0"/>
              <a:t>Literary &amp; Reading Skills</a:t>
            </a:r>
          </a:p>
          <a:p>
            <a:pPr lvl="1"/>
            <a:r>
              <a:rPr lang="en-US" dirty="0" smtClean="0"/>
              <a:t>Analyze the characteristics of different forms of poetry, including odes</a:t>
            </a:r>
          </a:p>
          <a:p>
            <a:r>
              <a:rPr lang="en-US" dirty="0" smtClean="0"/>
              <a:t>Literary Focus- Ode</a:t>
            </a:r>
          </a:p>
          <a:p>
            <a:pPr lvl="1"/>
            <a:r>
              <a:rPr lang="en-US" dirty="0" smtClean="0"/>
              <a:t>Ode- a poem that pays tribute to someone or something of great importance to the poet</a:t>
            </a:r>
          </a:p>
          <a:p>
            <a:pPr lvl="1"/>
            <a:r>
              <a:rPr lang="en-US" dirty="0" smtClean="0"/>
              <a:t>In this poem, the author celebrates something most people have in their home- family photos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“Ode to Family Photographs” pg. 573</a:t>
            </a:r>
          </a:p>
          <a:p>
            <a:r>
              <a:rPr lang="en-US" dirty="0" smtClean="0"/>
              <a:t>After you read, complete worksheet </a:t>
            </a:r>
            <a:r>
              <a:rPr lang="en-US" smtClean="0"/>
              <a:t>and question #3 on page 575</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“A Good Reason to Look Up” pgs. 481-482</a:t>
            </a:r>
          </a:p>
          <a:p>
            <a:r>
              <a:rPr lang="en-US" dirty="0" smtClean="0"/>
              <a:t>After you read, complete Practice the Strategy on pg. 483 (Practice 1 &amp; 2)</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Literature- </a:t>
            </a:r>
            <a:br>
              <a:rPr lang="en-US" dirty="0" smtClean="0"/>
            </a:br>
            <a:r>
              <a:rPr lang="en-US" dirty="0" smtClean="0"/>
              <a:t>The Sounds of Poetry</a:t>
            </a:r>
            <a:endParaRPr lang="en-US" dirty="0"/>
          </a:p>
        </p:txBody>
      </p:sp>
      <p:sp>
        <p:nvSpPr>
          <p:cNvPr id="3" name="Content Placeholder 2"/>
          <p:cNvSpPr>
            <a:spLocks noGrp="1"/>
          </p:cNvSpPr>
          <p:nvPr>
            <p:ph sz="quarter" idx="1"/>
          </p:nvPr>
        </p:nvSpPr>
        <p:spPr>
          <a:xfrm>
            <a:off x="381000" y="1447800"/>
            <a:ext cx="8458200" cy="5105400"/>
          </a:xfrm>
        </p:spPr>
        <p:txBody>
          <a:bodyPr/>
          <a:lstStyle/>
          <a:p>
            <a:r>
              <a:rPr lang="en-US" dirty="0" smtClean="0"/>
              <a:t>Poets use many techniques and sound effects to make music out of word; often the same sound effects as the songs you listen to</a:t>
            </a:r>
          </a:p>
          <a:p>
            <a:r>
              <a:rPr lang="en-US" dirty="0" smtClean="0"/>
              <a:t>Rhythm- refers to the rise and fall of our voices as we use language; can be fast or slow, light or solemn, or just like everyday speech</a:t>
            </a:r>
          </a:p>
          <a:p>
            <a:r>
              <a:rPr lang="en-US" dirty="0" smtClean="0"/>
              <a:t>Meter- when poetry is written with a regular patter </a:t>
            </a:r>
            <a:r>
              <a:rPr lang="en-US" smtClean="0"/>
              <a:t>nof</a:t>
            </a:r>
            <a:r>
              <a:rPr lang="en-US" dirty="0" smtClean="0"/>
              <a:t> stressed and unstressed syllables</a:t>
            </a:r>
          </a:p>
          <a:p>
            <a:pPr lvl="1"/>
            <a:r>
              <a:rPr lang="en-US" dirty="0" smtClean="0"/>
              <a:t>When a poet writes in meter, they count out the number of stressed  syllables (strong beats) and unstressed syllables (weaker beats) in each line and then repeat the pattern throughout the poem</a:t>
            </a:r>
          </a:p>
          <a:p>
            <a:r>
              <a:rPr lang="en-US" dirty="0" smtClean="0"/>
              <a:t>Free verse- sounds like ordinary speech; does not have a regular pattern of stressed and unstressed syllables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143000"/>
          </a:xfrm>
        </p:spPr>
        <p:txBody>
          <a:bodyPr>
            <a:normAutofit fontScale="90000"/>
          </a:bodyPr>
          <a:lstStyle/>
          <a:p>
            <a:r>
              <a:rPr lang="en-US" dirty="0" smtClean="0"/>
              <a:t>Elements of Literature- </a:t>
            </a:r>
            <a:br>
              <a:rPr lang="en-US" dirty="0" smtClean="0"/>
            </a:br>
            <a:r>
              <a:rPr lang="en-US" dirty="0" smtClean="0"/>
              <a:t>Sounds of Poetry, cont.</a:t>
            </a:r>
            <a:endParaRPr lang="en-US" dirty="0"/>
          </a:p>
        </p:txBody>
      </p:sp>
      <p:sp>
        <p:nvSpPr>
          <p:cNvPr id="3" name="Content Placeholder 2"/>
          <p:cNvSpPr>
            <a:spLocks noGrp="1"/>
          </p:cNvSpPr>
          <p:nvPr>
            <p:ph sz="quarter" idx="1"/>
          </p:nvPr>
        </p:nvSpPr>
        <p:spPr>
          <a:xfrm>
            <a:off x="228600" y="1295400"/>
            <a:ext cx="8763000" cy="5334000"/>
          </a:xfrm>
        </p:spPr>
        <p:txBody>
          <a:bodyPr>
            <a:normAutofit lnSpcReduction="10000"/>
          </a:bodyPr>
          <a:lstStyle/>
          <a:p>
            <a:r>
              <a:rPr lang="en-US" dirty="0" smtClean="0"/>
              <a:t>Scanning- the marking of stressed and unstressed syllables</a:t>
            </a:r>
          </a:p>
          <a:p>
            <a:r>
              <a:rPr lang="en-US" dirty="0" smtClean="0"/>
              <a:t>Rhyme- is the repetition of the sound of a stressed syllable and any unstressed syllables that follow</a:t>
            </a:r>
          </a:p>
          <a:p>
            <a:pPr lvl="1"/>
            <a:r>
              <a:rPr lang="en-US" dirty="0" smtClean="0"/>
              <a:t>Examples- sport/court, sputtering/muttering, cat/bat, etc.</a:t>
            </a:r>
          </a:p>
          <a:p>
            <a:r>
              <a:rPr lang="en-US" dirty="0" smtClean="0"/>
              <a:t>End rhymes- they occur at the end of lines</a:t>
            </a:r>
          </a:p>
          <a:p>
            <a:r>
              <a:rPr lang="en-US" dirty="0" smtClean="0"/>
              <a:t>Internal rhymes- occur within lines</a:t>
            </a:r>
          </a:p>
          <a:p>
            <a:r>
              <a:rPr lang="en-US" dirty="0" smtClean="0"/>
              <a:t>Rhyme scheme- when poets use a pattern of rhymes</a:t>
            </a:r>
          </a:p>
          <a:p>
            <a:r>
              <a:rPr lang="en-US" dirty="0" smtClean="0"/>
              <a:t>Alliteration- is the repetition of consonant sounds in words that are close together </a:t>
            </a:r>
          </a:p>
          <a:p>
            <a:r>
              <a:rPr lang="en-US" dirty="0" smtClean="0"/>
              <a:t>Limerick- a humorous 5-line poem; have a definite rhythm and rhyme  scheme</a:t>
            </a:r>
          </a:p>
          <a:p>
            <a:r>
              <a:rPr lang="en-US" dirty="0" smtClean="0"/>
              <a:t>Onomatopoeia- the use of words that echo their sense</a:t>
            </a:r>
          </a:p>
          <a:p>
            <a:pPr lvl="1"/>
            <a:r>
              <a:rPr lang="en-US" dirty="0" smtClean="0"/>
              <a:t>Examples- Crash, boom, bang, hiss, toot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“Father William”  by Lewis Carroll and “Sarah Cynthia Stout Would Not Take the Garbage Out”</a:t>
            </a:r>
          </a:p>
          <a:p>
            <a:r>
              <a:rPr lang="en-US" dirty="0" smtClean="0"/>
              <a:t>Literary &amp; Reading Skills</a:t>
            </a:r>
          </a:p>
          <a:p>
            <a:pPr lvl="1"/>
            <a:r>
              <a:rPr lang="en-US" dirty="0" smtClean="0"/>
              <a:t>Analyze humorous poems and exaggeration; analyze sound effects in poetry, including rhythm and meter</a:t>
            </a:r>
          </a:p>
          <a:p>
            <a:r>
              <a:rPr lang="en-US" dirty="0" smtClean="0"/>
              <a:t>Literary Focus- Humorous Poems</a:t>
            </a:r>
          </a:p>
          <a:p>
            <a:pPr lvl="1"/>
            <a:r>
              <a:rPr lang="en-US" dirty="0" smtClean="0"/>
              <a:t>Many poems are written to make you laugh or at least smile</a:t>
            </a:r>
          </a:p>
          <a:p>
            <a:pPr lvl="1"/>
            <a:r>
              <a:rPr lang="en-US" dirty="0" smtClean="0"/>
              <a:t>Exaggeration- describing something as bigger or smaller, or worse or better than it really is; many humorous poems use exaggeration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lstStyle/>
          <a:p>
            <a:r>
              <a:rPr lang="en-US" dirty="0" smtClean="0"/>
              <a:t>Rhythm- is a musical quality produced by the repetition of stressed and unstressed syllables or by the repetition of words and phrases or even whole lines or sentences</a:t>
            </a:r>
          </a:p>
          <a:p>
            <a:r>
              <a:rPr lang="en-US" dirty="0" smtClean="0"/>
              <a:t>Meter- is when the stressed and unstressed syllables are arranged in a regular pattern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“Father William” pgs. 579-580 and “Sarah Cynthia Sylvia Stout Would Not Take the Garbage Out” pgs. 582-583</a:t>
            </a:r>
          </a:p>
          <a:p>
            <a:r>
              <a:rPr lang="en-US" dirty="0" smtClean="0"/>
              <a:t>After you read, complete worksheet and question #2 on page 585</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Runaway” by Robert Frost</a:t>
            </a:r>
          </a:p>
          <a:p>
            <a:r>
              <a:rPr lang="en-US" dirty="0" smtClean="0"/>
              <a:t>About this poem- this poem introduces a colt who’s never seen now before; it is a Morgan colt; </a:t>
            </a:r>
            <a:r>
              <a:rPr lang="en-US" dirty="0" err="1" smtClean="0"/>
              <a:t>Morgans</a:t>
            </a:r>
            <a:r>
              <a:rPr lang="en-US" dirty="0" smtClean="0"/>
              <a:t> are small, sturdy horses that excel at weight-pulling contests</a:t>
            </a:r>
          </a:p>
          <a:p>
            <a:r>
              <a:rPr lang="en-US" dirty="0" smtClean="0"/>
              <a:t>Literary &amp; Reading Skills</a:t>
            </a:r>
          </a:p>
          <a:p>
            <a:pPr lvl="1"/>
            <a:r>
              <a:rPr lang="en-US" dirty="0" smtClean="0"/>
              <a:t>Analyze sound effects in poetry, including rhyme and rhyme scheme</a:t>
            </a:r>
          </a:p>
          <a:p>
            <a:r>
              <a:rPr lang="en-US" dirty="0" smtClean="0"/>
              <a:t>Literary Focus- Rhyme and Rhyme Scheme: Sound Decisions</a:t>
            </a:r>
          </a:p>
          <a:p>
            <a:pPr lvl="1"/>
            <a:r>
              <a:rPr lang="en-US" dirty="0" smtClean="0"/>
              <a:t>End rhymes- come at the end of lines</a:t>
            </a:r>
          </a:p>
          <a:p>
            <a:pPr lvl="1"/>
            <a:r>
              <a:rPr lang="en-US" dirty="0" smtClean="0"/>
              <a:t>Rhyme scheme- is the patter of rhymes</a:t>
            </a:r>
          </a:p>
          <a:p>
            <a:pPr lvl="1"/>
            <a:r>
              <a:rPr lang="en-US" dirty="0" smtClean="0"/>
              <a:t>To determine rhyme scheme- assign a different letter of the alphabet to each new end rhyme</a:t>
            </a:r>
          </a:p>
          <a:p>
            <a:r>
              <a:rPr lang="en-US" dirty="0" smtClean="0"/>
              <a:t>The rhyme scheme for the beginning of this poem is </a:t>
            </a:r>
            <a:r>
              <a:rPr lang="en-US" dirty="0" err="1" smtClean="0"/>
              <a:t>abacbc</a:t>
            </a:r>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“The Runaway” pg. 587</a:t>
            </a:r>
          </a:p>
          <a:p>
            <a:r>
              <a:rPr lang="en-US" dirty="0" smtClean="0"/>
              <a:t>After you read, complete worksheet and questions 2, 4, and 5 on page 588- complete on the back </a:t>
            </a:r>
            <a:r>
              <a:rPr lang="en-US" smtClean="0"/>
              <a:t>of worksheet</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“The Pasture” and “A Minor Bird” by Robert Frost</a:t>
            </a:r>
          </a:p>
          <a:p>
            <a:r>
              <a:rPr lang="en-US" dirty="0" smtClean="0"/>
              <a:t>Literary &amp; Reading Skills</a:t>
            </a:r>
          </a:p>
          <a:p>
            <a:pPr lvl="1"/>
            <a:r>
              <a:rPr lang="en-US" dirty="0" smtClean="0"/>
              <a:t>Analyze stanzas and couplets; reading a poem</a:t>
            </a:r>
          </a:p>
          <a:p>
            <a:r>
              <a:rPr lang="en-US" dirty="0" smtClean="0"/>
              <a:t>Literary Focus- Stanza &amp; Couplet</a:t>
            </a:r>
          </a:p>
          <a:p>
            <a:r>
              <a:rPr lang="en-US" dirty="0" smtClean="0"/>
              <a:t>Stanza- group of lines that form a unit; like a paragraph in prose; can be any length</a:t>
            </a:r>
          </a:p>
          <a:p>
            <a:r>
              <a:rPr lang="en-US" dirty="0" smtClean="0"/>
              <a:t>Couplet- two consecutive lines of poetry that rhyme and express a complete thought</a:t>
            </a:r>
          </a:p>
          <a:p>
            <a:r>
              <a:rPr lang="en-US" dirty="0" smtClean="0"/>
              <a:t>Reading Skills- Reading a Poem</a:t>
            </a:r>
          </a:p>
          <a:p>
            <a:pPr lvl="1"/>
            <a:r>
              <a:rPr lang="en-US" dirty="0" smtClean="0"/>
              <a:t>When reading a poem, pay close attention to PUNCTUATION!</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“The Pasture” and “A Minor Bird” on pg. 590</a:t>
            </a:r>
          </a:p>
          <a:p>
            <a:r>
              <a:rPr lang="en-US" dirty="0" smtClean="0"/>
              <a:t>After you read, complete worksheet and comprehension questions 3, 4, 5, and 7</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“Name of Horses” by Donald Hall</a:t>
            </a:r>
          </a:p>
          <a:p>
            <a:r>
              <a:rPr lang="en-US" dirty="0" smtClean="0"/>
              <a:t>Literary &amp; Reading Skills</a:t>
            </a:r>
          </a:p>
          <a:p>
            <a:pPr lvl="1"/>
            <a:r>
              <a:rPr lang="en-US" dirty="0" smtClean="0"/>
              <a:t>Analyze free verse and elegy</a:t>
            </a:r>
          </a:p>
          <a:p>
            <a:r>
              <a:rPr lang="en-US" dirty="0" smtClean="0"/>
              <a:t>Literary Focus- Free Verse &amp; Elegy</a:t>
            </a:r>
          </a:p>
          <a:p>
            <a:pPr lvl="1"/>
            <a:r>
              <a:rPr lang="en-US" dirty="0" smtClean="0"/>
              <a:t>Elegy- a poem that mourns the passing of something</a:t>
            </a:r>
          </a:p>
          <a:p>
            <a:pPr lvl="1"/>
            <a:r>
              <a:rPr lang="en-US" dirty="0" smtClean="0"/>
              <a:t>Free verse does not follow a regular rhyme scheme, but it does make use of other poetry elements like imagery, alliteration, onomatopoeia, and rhythm</a:t>
            </a:r>
          </a:p>
          <a:p>
            <a:pPr lvl="2"/>
            <a:r>
              <a:rPr lang="en-US" dirty="0" smtClean="0"/>
              <a:t>Images- language that appeals to the senses</a:t>
            </a:r>
          </a:p>
          <a:p>
            <a:pPr lvl="2"/>
            <a:r>
              <a:rPr lang="en-US" dirty="0" smtClean="0"/>
              <a:t>Alliteration- repetition of consonant sounds</a:t>
            </a:r>
          </a:p>
          <a:p>
            <a:pPr lvl="2"/>
            <a:r>
              <a:rPr lang="en-US" dirty="0" smtClean="0"/>
              <a:t>Onomatopoeia- the use of words that sound like they mean</a:t>
            </a:r>
          </a:p>
          <a:p>
            <a:pPr lvl="2"/>
            <a:r>
              <a:rPr lang="en-US" dirty="0" smtClean="0"/>
              <a:t>Rhythm- the musical quality produced by repetition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228600" y="1447800"/>
            <a:ext cx="8686800" cy="5181600"/>
          </a:xfrm>
        </p:spPr>
        <p:txBody>
          <a:bodyPr/>
          <a:lstStyle/>
          <a:p>
            <a:r>
              <a:rPr lang="en-US" dirty="0" smtClean="0"/>
              <a:t>“Amigo Brothers” by </a:t>
            </a:r>
            <a:r>
              <a:rPr lang="en-US" dirty="0" err="1" smtClean="0"/>
              <a:t>Piri</a:t>
            </a:r>
            <a:r>
              <a:rPr lang="en-US" dirty="0" smtClean="0"/>
              <a:t> Thomas</a:t>
            </a:r>
          </a:p>
          <a:p>
            <a:r>
              <a:rPr lang="en-US" dirty="0" smtClean="0"/>
              <a:t>About the Author</a:t>
            </a:r>
          </a:p>
          <a:p>
            <a:pPr lvl="1"/>
            <a:r>
              <a:rPr lang="en-US" dirty="0" smtClean="0"/>
              <a:t>Grew up in a rough neighborhood; spent time in prison due to drugs and crime where he discovered he could write</a:t>
            </a:r>
          </a:p>
          <a:p>
            <a:r>
              <a:rPr lang="en-US" dirty="0" smtClean="0"/>
              <a:t>Literary &amp; Reading Skills</a:t>
            </a:r>
          </a:p>
          <a:p>
            <a:pPr lvl="1"/>
            <a:r>
              <a:rPr lang="en-US" dirty="0" smtClean="0"/>
              <a:t>Understand characteristics of different forms of prose, including the short story; analyze text structure, including comparison and contrast</a:t>
            </a:r>
          </a:p>
          <a:p>
            <a:r>
              <a:rPr lang="en-US" dirty="0" smtClean="0"/>
              <a:t>Literary Focus- The Short Story</a:t>
            </a:r>
          </a:p>
          <a:p>
            <a:pPr lvl="1"/>
            <a:r>
              <a:rPr lang="en-US" dirty="0" smtClean="0"/>
              <a:t>Short Story- a short work of fiction, usually around 5 to 20 pages</a:t>
            </a:r>
          </a:p>
          <a:p>
            <a:pPr lvl="1"/>
            <a:r>
              <a:rPr lang="en-US" dirty="0" smtClean="0"/>
              <a:t>Whatever happens; happens quickly</a:t>
            </a:r>
          </a:p>
          <a:p>
            <a:pPr lvl="1"/>
            <a:r>
              <a:rPr lang="en-US" dirty="0" smtClean="0"/>
              <a:t>Short-short story- less than 5 pages; usually a few pages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“Name of Horses” pgs. 594-596</a:t>
            </a:r>
          </a:p>
          <a:p>
            <a:r>
              <a:rPr lang="en-US" dirty="0" smtClean="0"/>
              <a:t>After you read, complete worksheet and questions 2, 3, and 6 on pg. </a:t>
            </a:r>
            <a:r>
              <a:rPr lang="en-US" smtClean="0"/>
              <a:t>597</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“Maggie and </a:t>
            </a:r>
            <a:r>
              <a:rPr lang="en-US" dirty="0" err="1" smtClean="0"/>
              <a:t>milly</a:t>
            </a:r>
            <a:r>
              <a:rPr lang="en-US" dirty="0" smtClean="0"/>
              <a:t> and molly and may”</a:t>
            </a:r>
          </a:p>
          <a:p>
            <a:r>
              <a:rPr lang="en-US" dirty="0" smtClean="0"/>
              <a:t>Literary &amp; Reading Skills</a:t>
            </a:r>
          </a:p>
          <a:p>
            <a:pPr lvl="1"/>
            <a:r>
              <a:rPr lang="en-US" dirty="0" smtClean="0"/>
              <a:t>Analyze sound effects in poetry, including the use of exact and slant rhymes</a:t>
            </a:r>
          </a:p>
          <a:p>
            <a:r>
              <a:rPr lang="en-US" dirty="0" smtClean="0"/>
              <a:t>Literary Focus- Kinds of Rhymes</a:t>
            </a:r>
          </a:p>
          <a:p>
            <a:pPr lvl="1"/>
            <a:r>
              <a:rPr lang="en-US" dirty="0" smtClean="0"/>
              <a:t>Exact rhymes- words rhyme exactly (may/day)</a:t>
            </a:r>
          </a:p>
          <a:p>
            <a:pPr lvl="1"/>
            <a:r>
              <a:rPr lang="en-US" dirty="0" smtClean="0"/>
              <a:t>Slant rhymes- their sounds almost rhyme but no exactly (</a:t>
            </a:r>
            <a:r>
              <a:rPr lang="en-US" dirty="0" err="1" smtClean="0"/>
              <a:t>milly</a:t>
            </a:r>
            <a:r>
              <a:rPr lang="en-US" dirty="0" smtClean="0"/>
              <a:t> and molly)</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“Maggie and </a:t>
            </a:r>
            <a:r>
              <a:rPr lang="en-US" dirty="0" err="1" smtClean="0"/>
              <a:t>milly</a:t>
            </a:r>
            <a:r>
              <a:rPr lang="en-US" dirty="0" smtClean="0"/>
              <a:t> and molly and may” pg. 599</a:t>
            </a:r>
          </a:p>
          <a:p>
            <a:r>
              <a:rPr lang="en-US" dirty="0" smtClean="0"/>
              <a:t>After you read, complete worksheet and questions 2, 3 and 4 on page 600</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“All in green went my love riding” by E.E. Cummings</a:t>
            </a:r>
          </a:p>
          <a:p>
            <a:r>
              <a:rPr lang="en-US" dirty="0" smtClean="0"/>
              <a:t>Literary &amp; Reading Skills</a:t>
            </a:r>
          </a:p>
          <a:p>
            <a:pPr lvl="1"/>
            <a:r>
              <a:rPr lang="en-US" dirty="0" smtClean="0"/>
              <a:t>Analyze the sounds of poetry, such as rhyme, repetition, and alliteration; identify the literary devices that define a writer’s style</a:t>
            </a:r>
          </a:p>
          <a:p>
            <a:r>
              <a:rPr lang="en-US" dirty="0" smtClean="0"/>
              <a:t>Literary Focus- The Sounds of Poetry</a:t>
            </a:r>
          </a:p>
          <a:p>
            <a:pPr lvl="1"/>
            <a:r>
              <a:rPr lang="en-US" dirty="0" smtClean="0"/>
              <a:t>Sounds of poetry- rhymes, alliteration, and repetition</a:t>
            </a:r>
          </a:p>
          <a:p>
            <a:pPr lvl="1"/>
            <a:r>
              <a:rPr lang="en-US" dirty="0" smtClean="0"/>
              <a:t>As you read this poem- listen for the different sounds of poetry</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 All in green went my love riding” pg. 601</a:t>
            </a:r>
          </a:p>
          <a:p>
            <a:r>
              <a:rPr lang="en-US" dirty="0" smtClean="0"/>
              <a:t>After you read, complete worksheet and questions 5, 6, and 7 on page 605</a:t>
            </a:r>
          </a:p>
          <a:p>
            <a:endParaRPr lang="en-US" dirty="0" smtClean="0"/>
          </a:p>
          <a:p>
            <a:r>
              <a:rPr lang="en-US" dirty="0" smtClean="0"/>
              <a:t>Complete Sounds of Poetry chart as a class for the last 3 poems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“Arithmetic” by Carl Sandburg</a:t>
            </a:r>
          </a:p>
          <a:p>
            <a:r>
              <a:rPr lang="en-US" dirty="0" smtClean="0"/>
              <a:t>Literary &amp; Reading Skills</a:t>
            </a:r>
          </a:p>
          <a:p>
            <a:pPr lvl="1"/>
            <a:r>
              <a:rPr lang="en-US" dirty="0" smtClean="0"/>
              <a:t>Analyze a catalog poem</a:t>
            </a:r>
          </a:p>
          <a:p>
            <a:r>
              <a:rPr lang="en-US" dirty="0" smtClean="0"/>
              <a:t>Literary Focus- Catalog Poem</a:t>
            </a:r>
          </a:p>
          <a:p>
            <a:pPr lvl="1"/>
            <a:r>
              <a:rPr lang="en-US" dirty="0" smtClean="0"/>
              <a:t>Free-verse poem- a poem without rhyme or a regular meter</a:t>
            </a:r>
          </a:p>
          <a:p>
            <a:pPr lvl="1"/>
            <a:r>
              <a:rPr lang="en-US" dirty="0" smtClean="0"/>
              <a:t>Also called a catalog poem</a:t>
            </a:r>
          </a:p>
          <a:p>
            <a:pPr lvl="1"/>
            <a:r>
              <a:rPr lang="en-US" dirty="0" smtClean="0"/>
              <a:t>This poem lists his thoughts on the subject of arithmetic</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p:txBody>
          <a:bodyPr/>
          <a:lstStyle/>
          <a:p>
            <a:r>
              <a:rPr lang="en-US" dirty="0" smtClean="0"/>
              <a:t>“For Poets” by Al Young</a:t>
            </a:r>
          </a:p>
          <a:p>
            <a:r>
              <a:rPr lang="en-US" dirty="0" smtClean="0"/>
              <a:t>Literary &amp; Reading Skills</a:t>
            </a:r>
          </a:p>
          <a:p>
            <a:pPr lvl="1"/>
            <a:r>
              <a:rPr lang="en-US" dirty="0" smtClean="0"/>
              <a:t>Analyze </a:t>
            </a:r>
            <a:r>
              <a:rPr lang="en-US" dirty="0" err="1" smtClean="0"/>
              <a:t>ars</a:t>
            </a:r>
            <a:r>
              <a:rPr lang="en-US" dirty="0" smtClean="0"/>
              <a:t> </a:t>
            </a:r>
            <a:r>
              <a:rPr lang="en-US" dirty="0" err="1" smtClean="0"/>
              <a:t>poetica</a:t>
            </a:r>
            <a:r>
              <a:rPr lang="en-US" dirty="0" smtClean="0"/>
              <a:t>; analyze figures of speech in poetry</a:t>
            </a:r>
          </a:p>
          <a:p>
            <a:r>
              <a:rPr lang="en-US" dirty="0" smtClean="0"/>
              <a:t>Literary Focus</a:t>
            </a:r>
          </a:p>
          <a:p>
            <a:pPr lvl="1"/>
            <a:r>
              <a:rPr lang="en-US" dirty="0" err="1" smtClean="0"/>
              <a:t>Ars</a:t>
            </a:r>
            <a:r>
              <a:rPr lang="en-US" dirty="0" smtClean="0"/>
              <a:t> </a:t>
            </a:r>
            <a:r>
              <a:rPr lang="en-US" dirty="0" err="1" smtClean="0"/>
              <a:t>Poetica</a:t>
            </a:r>
            <a:r>
              <a:rPr lang="en-US" dirty="0" smtClean="0"/>
              <a:t>- a poem about poetry; written for poets</a:t>
            </a:r>
          </a:p>
          <a:p>
            <a:pPr lvl="1"/>
            <a:r>
              <a:rPr lang="en-US" dirty="0" smtClean="0"/>
              <a:t>Pay attention to the punctuation in this poem and it </a:t>
            </a:r>
            <a:r>
              <a:rPr lang="en-US" dirty="0" err="1" smtClean="0"/>
              <a:t>willhelp</a:t>
            </a:r>
            <a:r>
              <a:rPr lang="en-US" dirty="0" smtClean="0"/>
              <a:t> you understand the thoughts</a:t>
            </a:r>
          </a:p>
          <a:p>
            <a:pPr lvl="1"/>
            <a:r>
              <a:rPr lang="en-US" dirty="0" smtClean="0"/>
              <a:t>Figures of Speech- compares one thing to something else that is very different</a:t>
            </a:r>
          </a:p>
          <a:p>
            <a:pPr lvl="2"/>
            <a:r>
              <a:rPr lang="en-US" dirty="0" smtClean="0"/>
              <a:t>Metaphors and similes are examples of figures of speech</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“For Poets” pg 610</a:t>
            </a:r>
          </a:p>
          <a:p>
            <a:r>
              <a:rPr lang="en-US" dirty="0" smtClean="0"/>
              <a:t>After you read, complete worksheets and questions 2 and 3 on page 612</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914400"/>
          </a:xfrm>
        </p:spPr>
        <p:txBody>
          <a:bodyPr/>
          <a:lstStyle/>
          <a:p>
            <a:r>
              <a:rPr lang="en-US" dirty="0" smtClean="0"/>
              <a:t>Before you read</a:t>
            </a:r>
            <a:endParaRPr lang="en-US" dirty="0"/>
          </a:p>
        </p:txBody>
      </p:sp>
      <p:sp>
        <p:nvSpPr>
          <p:cNvPr id="3" name="Content Placeholder 2"/>
          <p:cNvSpPr>
            <a:spLocks noGrp="1"/>
          </p:cNvSpPr>
          <p:nvPr>
            <p:ph sz="quarter" idx="1"/>
          </p:nvPr>
        </p:nvSpPr>
        <p:spPr>
          <a:xfrm>
            <a:off x="228600" y="914400"/>
            <a:ext cx="8686800" cy="5791200"/>
          </a:xfrm>
        </p:spPr>
        <p:txBody>
          <a:bodyPr>
            <a:normAutofit fontScale="92500" lnSpcReduction="10000"/>
          </a:bodyPr>
          <a:lstStyle/>
          <a:p>
            <a:r>
              <a:rPr lang="en-US" dirty="0" smtClean="0"/>
              <a:t>Author Study readings- “An Interview with Sandra Cisneros”, “Salvador Late or Early”, “</a:t>
            </a:r>
            <a:r>
              <a:rPr lang="en-US" dirty="0" err="1" smtClean="0"/>
              <a:t>Chanclas</a:t>
            </a:r>
            <a:r>
              <a:rPr lang="en-US" dirty="0" smtClean="0"/>
              <a:t>”, “</a:t>
            </a:r>
            <a:r>
              <a:rPr lang="en-US" dirty="0" err="1" smtClean="0"/>
              <a:t>Abuelito</a:t>
            </a:r>
            <a:r>
              <a:rPr lang="en-US" dirty="0" smtClean="0"/>
              <a:t> Who”, and “The Place Where Dreams Come From”</a:t>
            </a:r>
          </a:p>
          <a:p>
            <a:r>
              <a:rPr lang="en-US" dirty="0" smtClean="0"/>
              <a:t>Key Elements of </a:t>
            </a:r>
            <a:r>
              <a:rPr lang="en-US" dirty="0" err="1" smtClean="0"/>
              <a:t>Cisnero’s</a:t>
            </a:r>
            <a:r>
              <a:rPr lang="en-US" dirty="0" smtClean="0"/>
              <a:t> Writing</a:t>
            </a:r>
          </a:p>
          <a:p>
            <a:pPr lvl="1"/>
            <a:r>
              <a:rPr lang="en-US" dirty="0" smtClean="0"/>
              <a:t>Use of everyday language, strong images and metaphors, Spanish and English words, and messages that focus on family</a:t>
            </a:r>
          </a:p>
          <a:p>
            <a:r>
              <a:rPr lang="en-US" dirty="0" smtClean="0"/>
              <a:t>Literary Focus- A Writer’s Messages</a:t>
            </a:r>
          </a:p>
          <a:p>
            <a:pPr lvl="1"/>
            <a:r>
              <a:rPr lang="en-US" dirty="0" smtClean="0"/>
              <a:t>In the readings, she writes about feelings we can all understand</a:t>
            </a:r>
          </a:p>
          <a:p>
            <a:r>
              <a:rPr lang="en-US" dirty="0" smtClean="0"/>
              <a:t>Reading Skills- Making Generalizations</a:t>
            </a:r>
          </a:p>
          <a:p>
            <a:pPr lvl="1"/>
            <a:r>
              <a:rPr lang="en-US" dirty="0" smtClean="0"/>
              <a:t>Generalization- a broad statement about something from the text or previous experiences</a:t>
            </a:r>
          </a:p>
          <a:p>
            <a:pPr lvl="1"/>
            <a:r>
              <a:rPr lang="en-US" dirty="0" smtClean="0"/>
              <a:t>To make a generalization about a work of literature- ask yourself these questions:</a:t>
            </a:r>
          </a:p>
          <a:p>
            <a:pPr lvl="2"/>
            <a:r>
              <a:rPr lang="en-US" dirty="0" smtClean="0"/>
              <a:t>What is the conflict?</a:t>
            </a:r>
          </a:p>
          <a:p>
            <a:pPr lvl="2"/>
            <a:r>
              <a:rPr lang="en-US" dirty="0" smtClean="0"/>
              <a:t>What message about life does it reveal?</a:t>
            </a:r>
          </a:p>
          <a:p>
            <a:pPr lvl="2"/>
            <a:r>
              <a:rPr lang="en-US" dirty="0" smtClean="0"/>
              <a:t>How does the work relate to your experience?</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Author </a:t>
            </a:r>
            <a:r>
              <a:rPr lang="en-US" dirty="0" smtClean="0"/>
              <a:t>Study readings- “An Interview with Sandra Cisneros”, “Salvador Late or Early”, “</a:t>
            </a:r>
            <a:r>
              <a:rPr lang="en-US" dirty="0" err="1" smtClean="0"/>
              <a:t>Chanclas</a:t>
            </a:r>
            <a:r>
              <a:rPr lang="en-US" dirty="0" smtClean="0"/>
              <a:t>”, “</a:t>
            </a:r>
            <a:r>
              <a:rPr lang="en-US" dirty="0" err="1" smtClean="0"/>
              <a:t>Abuelito</a:t>
            </a:r>
            <a:r>
              <a:rPr lang="en-US" dirty="0" smtClean="0"/>
              <a:t> Who”, and “The Place Where Dreams Come From</a:t>
            </a:r>
            <a:r>
              <a:rPr lang="en-US" dirty="0" smtClean="0"/>
              <a:t>” pgs. 614-626</a:t>
            </a:r>
            <a:endParaRPr lang="en-US" dirty="0" smtClean="0"/>
          </a:p>
          <a:p>
            <a:r>
              <a:rPr lang="en-US" dirty="0" smtClean="0"/>
              <a:t> As you read, complete </a:t>
            </a:r>
            <a:r>
              <a:rPr lang="en-US" smtClean="0"/>
              <a:t>author study chart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lstStyle/>
          <a:p>
            <a:r>
              <a:rPr lang="en-US" dirty="0" smtClean="0"/>
              <a:t>Reading Skills Focus- Comparison and Contrast: Finding Similarities and Differences</a:t>
            </a:r>
          </a:p>
          <a:p>
            <a:pPr lvl="1"/>
            <a:r>
              <a:rPr lang="en-US" dirty="0" smtClean="0"/>
              <a:t>Comparisons- points out the similarities</a:t>
            </a:r>
          </a:p>
          <a:p>
            <a:pPr lvl="1"/>
            <a:r>
              <a:rPr lang="en-US" dirty="0" smtClean="0"/>
              <a:t>Contrasts- points out the differences</a:t>
            </a:r>
          </a:p>
          <a:p>
            <a:pPr lvl="1"/>
            <a:r>
              <a:rPr lang="en-US" dirty="0" smtClean="0"/>
              <a:t>In this story, the author compares and contrasts the characters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Write-To-Learn Writing Prompt</a:t>
            </a:r>
            <a:endParaRPr lang="en-US" dirty="0"/>
          </a:p>
        </p:txBody>
      </p:sp>
      <p:sp>
        <p:nvSpPr>
          <p:cNvPr id="3" name="Content Placeholder 2"/>
          <p:cNvSpPr>
            <a:spLocks noGrp="1"/>
          </p:cNvSpPr>
          <p:nvPr>
            <p:ph sz="quarter" idx="1"/>
          </p:nvPr>
        </p:nvSpPr>
        <p:spPr/>
        <p:txBody>
          <a:bodyPr/>
          <a:lstStyle/>
          <a:p>
            <a:r>
              <a:rPr lang="en-US" dirty="0" smtClean="0"/>
              <a:t>Complete Collection 5 Author Study </a:t>
            </a:r>
            <a:r>
              <a:rPr lang="en-US" smtClean="0"/>
              <a:t>writing prompt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Bouts- matches; contests</a:t>
            </a:r>
          </a:p>
          <a:p>
            <a:r>
              <a:rPr lang="en-US" dirty="0" smtClean="0"/>
              <a:t>Pensively- thoughtfully</a:t>
            </a:r>
          </a:p>
          <a:p>
            <a:r>
              <a:rPr lang="en-US" dirty="0" smtClean="0"/>
              <a:t>Torrent- flood or rush</a:t>
            </a:r>
          </a:p>
          <a:p>
            <a:r>
              <a:rPr lang="en-US" dirty="0" smtClean="0"/>
              <a:t>Dispelled- driven away</a:t>
            </a:r>
          </a:p>
          <a:p>
            <a:r>
              <a:rPr lang="en-US" dirty="0" smtClean="0"/>
              <a:t>Frenzied- wild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Members of the boxing team fought in three ___.</a:t>
            </a:r>
          </a:p>
          <a:p>
            <a:r>
              <a:rPr lang="en-US" dirty="0" smtClean="0"/>
              <a:t>After a bloody battle, Angelo sat quietly and ___, wondering whether to fight again.</a:t>
            </a:r>
          </a:p>
          <a:p>
            <a:r>
              <a:rPr lang="en-US" dirty="0" smtClean="0"/>
              <a:t>A ___ of applause greeted the winner.</a:t>
            </a:r>
          </a:p>
          <a:p>
            <a:r>
              <a:rPr lang="en-US" dirty="0" smtClean="0"/>
              <a:t>His bruising blows quickly ___ the notion that he couldn’t win.</a:t>
            </a:r>
          </a:p>
          <a:p>
            <a:r>
              <a:rPr lang="en-US" dirty="0" smtClean="0"/>
              <a:t>The ___ crowd cheered wildly when their favorite knocked out his opponent.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265342F0817B4981B7B12FC231A42A" ma:contentTypeVersion="0" ma:contentTypeDescription="Create a new document." ma:contentTypeScope="" ma:versionID="5eeabf2394f6c37cef9292432a31a5b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04DB8F-7720-480B-89A4-36EA6087C625}"/>
</file>

<file path=customXml/itemProps2.xml><?xml version="1.0" encoding="utf-8"?>
<ds:datastoreItem xmlns:ds="http://schemas.openxmlformats.org/officeDocument/2006/customXml" ds:itemID="{8C573565-0595-41E7-B1BE-3FB8F70AD620}"/>
</file>

<file path=customXml/itemProps3.xml><?xml version="1.0" encoding="utf-8"?>
<ds:datastoreItem xmlns:ds="http://schemas.openxmlformats.org/officeDocument/2006/customXml" ds:itemID="{DFCB8B0D-E054-47EF-A645-F9B53A7F5EA8}"/>
</file>

<file path=docProps/app.xml><?xml version="1.0" encoding="utf-8"?>
<Properties xmlns="http://schemas.openxmlformats.org/officeDocument/2006/extended-properties" xmlns:vt="http://schemas.openxmlformats.org/officeDocument/2006/docPropsVTypes">
  <Template>Equity</Template>
  <TotalTime>1159</TotalTime>
  <Words>4475</Words>
  <Application>Microsoft Office PowerPoint</Application>
  <PresentationFormat>On-screen Show (4:3)</PresentationFormat>
  <Paragraphs>468</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Equity</vt:lpstr>
      <vt:lpstr>Collection 5- Worlds of Words: Prose and Poetry</vt:lpstr>
      <vt:lpstr>Collection 5 Introduction</vt:lpstr>
      <vt:lpstr>Elements of Literature- Understanding the Forms of Prose</vt:lpstr>
      <vt:lpstr>Before you read</vt:lpstr>
      <vt:lpstr>Reading Assignment</vt:lpstr>
      <vt:lpstr>Before you read</vt:lpstr>
      <vt:lpstr>Before you read, cont.</vt:lpstr>
      <vt:lpstr>Vocabulary Development</vt:lpstr>
      <vt:lpstr>Vocabulary Development Practice</vt:lpstr>
      <vt:lpstr>Reading Assignment</vt:lpstr>
      <vt:lpstr>Before you read</vt:lpstr>
      <vt:lpstr>Reading Assignment</vt:lpstr>
      <vt:lpstr>Before you read</vt:lpstr>
      <vt:lpstr>Before you read, cont.</vt:lpstr>
      <vt:lpstr>Vocabulary Development</vt:lpstr>
      <vt:lpstr>Vocabulary Development Practice</vt:lpstr>
      <vt:lpstr>Reading Assignment</vt:lpstr>
      <vt:lpstr>Before you read</vt:lpstr>
      <vt:lpstr>Before you read, cont.</vt:lpstr>
      <vt:lpstr>Vocabulary Development</vt:lpstr>
      <vt:lpstr>Vocabulary Development Practice</vt:lpstr>
      <vt:lpstr>Reading Assignment</vt:lpstr>
      <vt:lpstr>Before you read</vt:lpstr>
      <vt:lpstr>Before you read, cont.</vt:lpstr>
      <vt:lpstr>Vocabulary Development</vt:lpstr>
      <vt:lpstr>Vocabulary Development Practice</vt:lpstr>
      <vt:lpstr>Reading Assignment</vt:lpstr>
      <vt:lpstr>Before you read</vt:lpstr>
      <vt:lpstr>Vocabulary Development</vt:lpstr>
      <vt:lpstr>Vocabulary Development Practice</vt:lpstr>
      <vt:lpstr>Reading Assignment</vt:lpstr>
      <vt:lpstr>Before you read</vt:lpstr>
      <vt:lpstr>Reading Assignment</vt:lpstr>
      <vt:lpstr>Elements of Literature- Painting with Words</vt:lpstr>
      <vt:lpstr>Elements of Literature- Painting with Words, cont.</vt:lpstr>
      <vt:lpstr>Before you read</vt:lpstr>
      <vt:lpstr>Reading Assignment</vt:lpstr>
      <vt:lpstr>Before you read</vt:lpstr>
      <vt:lpstr>Reading Assignment</vt:lpstr>
      <vt:lpstr>Before you read</vt:lpstr>
      <vt:lpstr>Reading Assignment</vt:lpstr>
      <vt:lpstr>Before you read</vt:lpstr>
      <vt:lpstr>Reading Assignment</vt:lpstr>
      <vt:lpstr>Before you read</vt:lpstr>
      <vt:lpstr>Reading Assignment</vt:lpstr>
      <vt:lpstr>Before you read</vt:lpstr>
      <vt:lpstr>Reading Assignment</vt:lpstr>
      <vt:lpstr>Before you read</vt:lpstr>
      <vt:lpstr>Reading Assignment</vt:lpstr>
      <vt:lpstr>Elements of Literature-  The Sounds of Poetry</vt:lpstr>
      <vt:lpstr>Elements of Literature-  Sounds of Poetry, cont.</vt:lpstr>
      <vt:lpstr>Before you read</vt:lpstr>
      <vt:lpstr>Before you read, cont.</vt:lpstr>
      <vt:lpstr>Reading Assignment</vt:lpstr>
      <vt:lpstr>Before you read</vt:lpstr>
      <vt:lpstr>Reading Assignment</vt:lpstr>
      <vt:lpstr>Before you read</vt:lpstr>
      <vt:lpstr>Reading Assignment</vt:lpstr>
      <vt:lpstr>Before you read</vt:lpstr>
      <vt:lpstr>Reading Assignment</vt:lpstr>
      <vt:lpstr>Before you read</vt:lpstr>
      <vt:lpstr>Reading Assignment</vt:lpstr>
      <vt:lpstr>Before you read</vt:lpstr>
      <vt:lpstr>Reading Assignment</vt:lpstr>
      <vt:lpstr>Before you read</vt:lpstr>
      <vt:lpstr>Before you read</vt:lpstr>
      <vt:lpstr>Reading Assignment</vt:lpstr>
      <vt:lpstr>Before you read</vt:lpstr>
      <vt:lpstr>Reading Assignment</vt:lpstr>
      <vt:lpstr>Write-To-Learn Writing Prompt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5- Worlds of Words: Prose and Poetry</dc:title>
  <dc:creator>Hanson School</dc:creator>
  <cp:lastModifiedBy>Hanson School</cp:lastModifiedBy>
  <cp:revision>39</cp:revision>
  <dcterms:created xsi:type="dcterms:W3CDTF">2011-02-03T15:40:34Z</dcterms:created>
  <dcterms:modified xsi:type="dcterms:W3CDTF">2011-04-20T16:50:50Z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0x010100B6265342F0817B4981B7B12FC231A42A</vt:lpwstr>
  </property>
</Properties>
</file>